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5143500" cx="9144000"/>
  <p:notesSz cx="6858000" cy="9144000"/>
  <p:embeddedFontLst>
    <p:embeddedFont>
      <p:font typeface="Roboto Slab"/>
      <p:regular r:id="rId23"/>
      <p:bold r:id="rId24"/>
    </p:embeddedFont>
    <p:embeddedFont>
      <p:font typeface="Roboto"/>
      <p:regular r:id="rId25"/>
      <p:bold r:id="rId26"/>
      <p:italic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Author clrIdx="0" id="0" initials="" lastIdx="1" name="Thong Bui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RobotoSlab-bold.fntdata"/><Relationship Id="rId23" Type="http://schemas.openxmlformats.org/officeDocument/2006/relationships/font" Target="fonts/RobotoSlab-regular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-bold.fntdata"/><Relationship Id="rId25" Type="http://schemas.openxmlformats.org/officeDocument/2006/relationships/font" Target="fonts/Roboto-regular.fntdata"/><Relationship Id="rId28" Type="http://schemas.openxmlformats.org/officeDocument/2006/relationships/font" Target="fonts/Roboto-boldItalic.fntdata"/><Relationship Id="rId27" Type="http://schemas.openxmlformats.org/officeDocument/2006/relationships/font" Target="fonts/Robot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0" idx="1" dt="2017-12-10T03:44:45.737">
    <p:pos x="1255" y="117"/>
    <p:text>latest lstm diagram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400"/>
              <a:buChar char="●"/>
              <a:defRPr sz="1100"/>
            </a:lvl1pPr>
            <a:lvl2pPr lvl="1">
              <a:spcBef>
                <a:spcPts val="0"/>
              </a:spcBef>
              <a:buSzPts val="1400"/>
              <a:buChar char="○"/>
              <a:defRPr sz="1100"/>
            </a:lvl2pPr>
            <a:lvl3pPr lvl="2">
              <a:spcBef>
                <a:spcPts val="0"/>
              </a:spcBef>
              <a:buSzPts val="1400"/>
              <a:buChar char="■"/>
              <a:defRPr sz="1100"/>
            </a:lvl3pPr>
            <a:lvl4pPr lvl="3">
              <a:spcBef>
                <a:spcPts val="0"/>
              </a:spcBef>
              <a:buSzPts val="1400"/>
              <a:buChar char="●"/>
              <a:defRPr sz="1100"/>
            </a:lvl4pPr>
            <a:lvl5pPr lvl="4">
              <a:spcBef>
                <a:spcPts val="0"/>
              </a:spcBef>
              <a:buSzPts val="1400"/>
              <a:buChar char="○"/>
              <a:defRPr sz="1100"/>
            </a:lvl5pPr>
            <a:lvl6pPr lvl="5">
              <a:spcBef>
                <a:spcPts val="0"/>
              </a:spcBef>
              <a:buSzPts val="1400"/>
              <a:buChar char="■"/>
              <a:defRPr sz="1100"/>
            </a:lvl6pPr>
            <a:lvl7pPr lvl="6">
              <a:spcBef>
                <a:spcPts val="0"/>
              </a:spcBef>
              <a:buSzPts val="1400"/>
              <a:buChar char="●"/>
              <a:defRPr sz="1100"/>
            </a:lvl7pPr>
            <a:lvl8pPr lvl="7">
              <a:spcBef>
                <a:spcPts val="0"/>
              </a:spcBef>
              <a:buSzPts val="1400"/>
              <a:buChar char="○"/>
              <a:defRPr sz="1100"/>
            </a:lvl8pPr>
            <a:lvl9pPr lvl="8">
              <a:spcBef>
                <a:spcPts val="0"/>
              </a:spcBef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Shankar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Shape 1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Sarah</a:t>
            </a:r>
            <a:r>
              <a:rPr lang="en"/>
              <a:t>- 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Shape 1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Sarah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Shape 1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Sarah</a:t>
            </a:r>
            <a:r>
              <a:rPr lang="en"/>
              <a:t> 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Shape 18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Sarah 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Shape 1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Sarah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Shape 1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Shankar -</a:t>
            </a:r>
          </a:p>
          <a:p>
            <a:pPr indent="-317500" lvl="0" marL="457200" rtl="0">
              <a:spcBef>
                <a:spcPts val="0"/>
              </a:spcBef>
              <a:buClr>
                <a:srgbClr val="434343"/>
              </a:buClr>
              <a:buSzPts val="1400"/>
              <a:buFont typeface="Roboto"/>
              <a:buChar char="-"/>
            </a:pPr>
            <a:r>
              <a:rPr lang="en" sz="14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Enhanced architecture:</a:t>
            </a:r>
          </a:p>
          <a:p>
            <a:pPr indent="-317500" lvl="1" marL="914400" rtl="0">
              <a:spcBef>
                <a:spcPts val="0"/>
              </a:spcBef>
              <a:buClr>
                <a:srgbClr val="434343"/>
              </a:buClr>
              <a:buSzPts val="1400"/>
              <a:buFont typeface="Roboto"/>
              <a:buChar char="-"/>
            </a:pPr>
            <a:r>
              <a:rPr lang="en" sz="14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store data in some DB</a:t>
            </a:r>
          </a:p>
          <a:p>
            <a:pPr indent="-317500" lvl="1" marL="914400" rtl="0">
              <a:spcBef>
                <a:spcPts val="0"/>
              </a:spcBef>
              <a:buClr>
                <a:srgbClr val="434343"/>
              </a:buClr>
              <a:buSzPts val="1400"/>
              <a:buFont typeface="Roboto"/>
              <a:buChar char="-"/>
            </a:pPr>
            <a:r>
              <a:rPr lang="en" sz="14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Automate daily data data pull, ML data training and push new predictions</a:t>
            </a:r>
          </a:p>
          <a:p>
            <a:pPr indent="-317500" lvl="0" marL="457200" rtl="0">
              <a:spcBef>
                <a:spcPts val="0"/>
              </a:spcBef>
              <a:buClr>
                <a:srgbClr val="434343"/>
              </a:buClr>
              <a:buSzPts val="1400"/>
              <a:buFont typeface="Roboto"/>
              <a:buChar char="-"/>
            </a:pPr>
            <a:r>
              <a:rPr lang="en" sz="14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Acquire data from paid data service providers</a:t>
            </a:r>
          </a:p>
          <a:p>
            <a:pPr indent="-317500" lvl="0" marL="457200" rtl="0">
              <a:spcBef>
                <a:spcPts val="0"/>
              </a:spcBef>
              <a:buClr>
                <a:srgbClr val="434343"/>
              </a:buClr>
              <a:buSzPts val="1400"/>
              <a:buFont typeface="Roboto"/>
              <a:buChar char="-"/>
            </a:pPr>
            <a:r>
              <a:rPr lang="en" sz="14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Extend the model over multiple revenue and economic cycles</a:t>
            </a:r>
          </a:p>
          <a:p>
            <a:pPr indent="-317500" lvl="1" marL="914400" rtl="0">
              <a:spcBef>
                <a:spcPts val="0"/>
              </a:spcBef>
              <a:buClr>
                <a:srgbClr val="434343"/>
              </a:buClr>
              <a:buSzPts val="1400"/>
              <a:buFont typeface="Roboto"/>
              <a:buChar char="-"/>
            </a:pPr>
            <a:r>
              <a:rPr lang="en" sz="14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Model with data from before 2008 stock crash </a:t>
            </a:r>
          </a:p>
          <a:p>
            <a:pPr indent="-317500" lvl="0" marL="457200" rtl="0">
              <a:spcBef>
                <a:spcPts val="0"/>
              </a:spcBef>
              <a:buClr>
                <a:srgbClr val="434343"/>
              </a:buClr>
              <a:buSzPts val="1400"/>
              <a:buFont typeface="Roboto"/>
              <a:buChar char="-"/>
            </a:pPr>
            <a:r>
              <a:rPr lang="en" sz="14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Tune with different LSTM configurations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Shape 20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Shape 2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Shape 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Shankar</a:t>
            </a:r>
          </a:p>
          <a:p>
            <a: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rPr lang="en" sz="1400"/>
              <a:t>Articulation of a lack of trust in standard institutions</a:t>
            </a:r>
          </a:p>
          <a:p>
            <a: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rPr lang="en" sz="1400"/>
              <a:t>Demonstrate marked gravitation towards technology</a:t>
            </a:r>
          </a:p>
          <a:p>
            <a: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rPr lang="en" sz="1400"/>
              <a:t>Seek humble fee structure, socially responsible approaches</a:t>
            </a:r>
          </a:p>
          <a:p>
            <a: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rPr lang="en" sz="1400"/>
              <a:t>Prepared to make decisions, assume risk</a:t>
            </a:r>
          </a:p>
          <a:p>
            <a:pPr indent="-317500" lvl="0" marL="457200" rtl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ts val="1400"/>
              <a:buFont typeface="Roboto"/>
              <a:buChar char="●"/>
            </a:pPr>
            <a:r>
              <a:rPr lang="en" sz="1400">
                <a:latin typeface="Roboto"/>
                <a:ea typeface="Roboto"/>
                <a:cs typeface="Roboto"/>
                <a:sym typeface="Roboto"/>
              </a:rPr>
              <a:t>Data forms the basis of investment decisions</a:t>
            </a:r>
          </a:p>
          <a:p>
            <a:pPr indent="-317500" lvl="1" marL="914400" rtl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ts val="1400"/>
              <a:buFont typeface="Roboto"/>
              <a:buChar char="○"/>
            </a:pPr>
            <a:r>
              <a:rPr lang="en" sz="1400">
                <a:latin typeface="Roboto"/>
                <a:ea typeface="Roboto"/>
                <a:cs typeface="Roboto"/>
                <a:sym typeface="Roboto"/>
              </a:rPr>
              <a:t>Multiple forces move markets and decisions, all characterized with data:</a:t>
            </a:r>
          </a:p>
          <a:p>
            <a:pPr indent="-317500" lvl="2" marL="1371600" rtl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ts val="1400"/>
              <a:buFont typeface="Roboto"/>
              <a:buChar char="■"/>
            </a:pPr>
            <a:r>
              <a:rPr lang="en" sz="1400">
                <a:latin typeface="Roboto"/>
                <a:ea typeface="Roboto"/>
                <a:cs typeface="Roboto"/>
                <a:sym typeface="Roboto"/>
              </a:rPr>
              <a:t>Quantitative</a:t>
            </a:r>
          </a:p>
          <a:p>
            <a:pPr indent="-317500" lvl="3" marL="1828800" rtl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ts val="1400"/>
              <a:buFont typeface="Roboto"/>
              <a:buChar char="●"/>
            </a:pPr>
            <a:r>
              <a:rPr lang="en" sz="1400">
                <a:latin typeface="Roboto"/>
                <a:ea typeface="Roboto"/>
                <a:cs typeface="Roboto"/>
                <a:sym typeface="Roboto"/>
              </a:rPr>
              <a:t>Fundamentals: PE Ratio, Revenue Growth</a:t>
            </a:r>
          </a:p>
          <a:p>
            <a:pPr indent="-317500" lvl="3" marL="1828800" rtl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ts val="1400"/>
              <a:buFont typeface="Roboto"/>
              <a:buChar char="●"/>
            </a:pPr>
            <a:r>
              <a:rPr lang="en" sz="1400">
                <a:latin typeface="Roboto"/>
                <a:ea typeface="Roboto"/>
                <a:cs typeface="Roboto"/>
                <a:sym typeface="Roboto"/>
              </a:rPr>
              <a:t>Economic Data: Inflation, Unemployment, Monetary</a:t>
            </a:r>
          </a:p>
          <a:p>
            <a:pPr indent="-317500" lvl="3" marL="1828800" rtl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ts val="1400"/>
              <a:buFont typeface="Roboto"/>
              <a:buChar char="●"/>
            </a:pPr>
            <a:r>
              <a:rPr lang="en" sz="1400">
                <a:latin typeface="Roboto"/>
                <a:ea typeface="Roboto"/>
                <a:cs typeface="Roboto"/>
                <a:sym typeface="Roboto"/>
              </a:rPr>
              <a:t>Behavioral: Psychology, Social Sciences</a:t>
            </a:r>
          </a:p>
          <a:p>
            <a:pPr indent="-317500" lvl="2" marL="1371600" rtl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ts val="1400"/>
              <a:buFont typeface="Roboto"/>
              <a:buChar char="■"/>
            </a:pPr>
            <a:r>
              <a:rPr lang="en" sz="1400">
                <a:latin typeface="Roboto"/>
                <a:ea typeface="Roboto"/>
                <a:cs typeface="Roboto"/>
                <a:sym typeface="Roboto"/>
              </a:rPr>
              <a:t>Textual: News, Whispers, Politics</a:t>
            </a:r>
          </a:p>
          <a:p>
            <a:pPr indent="-317500" lvl="0" marL="457200" rtl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ts val="1400"/>
              <a:buFont typeface="Roboto"/>
              <a:buChar char="●"/>
            </a:pPr>
            <a:r>
              <a:rPr lang="en" sz="1400">
                <a:latin typeface="Roboto"/>
                <a:ea typeface="Roboto"/>
                <a:cs typeface="Roboto"/>
                <a:sym typeface="Roboto"/>
              </a:rPr>
              <a:t>Data is available for consumption but is voluminous and in raw form</a:t>
            </a:r>
          </a:p>
          <a:p>
            <a:pPr indent="-317500" lvl="1" marL="914400" rtl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ts val="1400"/>
              <a:buFont typeface="Roboto"/>
              <a:buChar char="○"/>
            </a:pPr>
            <a:r>
              <a:rPr lang="en" sz="1400">
                <a:latin typeface="Roboto"/>
                <a:ea typeface="Roboto"/>
                <a:cs typeface="Roboto"/>
                <a:sym typeface="Roboto"/>
              </a:rPr>
              <a:t>Needs tools and expertise to leverage, for insight</a:t>
            </a:r>
          </a:p>
          <a:p>
            <a:pPr indent="-317500" lvl="2" marL="1371600" rtl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ts val="1400"/>
              <a:buFont typeface="Roboto"/>
              <a:buChar char="■"/>
            </a:pPr>
            <a:r>
              <a:rPr lang="en" sz="1400">
                <a:latin typeface="Roboto"/>
                <a:ea typeface="Roboto"/>
                <a:cs typeface="Roboto"/>
                <a:sym typeface="Roboto"/>
              </a:rPr>
              <a:t>Apps that augment the new business model have relevance</a:t>
            </a:r>
          </a:p>
          <a:p>
            <a:pPr indent="-317500" lvl="3" marL="1828800" rtl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ts val="1400"/>
              <a:buFont typeface="Roboto"/>
              <a:buChar char="●"/>
            </a:pPr>
            <a:r>
              <a:rPr lang="en" sz="1400">
                <a:latin typeface="Roboto"/>
                <a:ea typeface="Roboto"/>
                <a:cs typeface="Roboto"/>
                <a:sym typeface="Roboto"/>
              </a:rPr>
              <a:t>Intelligence extraction from multiple forms of data</a:t>
            </a:r>
          </a:p>
          <a:p>
            <a:pPr indent="-317500" lvl="3" marL="1828800" rtl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ts val="1400"/>
              <a:buFont typeface="Roboto"/>
              <a:buChar char="●"/>
            </a:pPr>
            <a:r>
              <a:rPr lang="en" sz="1400">
                <a:latin typeface="Roboto"/>
                <a:ea typeface="Roboto"/>
                <a:cs typeface="Roboto"/>
                <a:sym typeface="Roboto"/>
              </a:rPr>
              <a:t>Complex models but complexity hidden from the user</a:t>
            </a:r>
          </a:p>
          <a:p>
            <a:pPr indent="-317500" lvl="3" marL="1828800" rtl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ts val="1400"/>
              <a:buFont typeface="Roboto"/>
              <a:buChar char="●"/>
            </a:pPr>
            <a:r>
              <a:rPr lang="en" sz="1400">
                <a:latin typeface="Roboto"/>
                <a:ea typeface="Roboto"/>
                <a:cs typeface="Roboto"/>
                <a:sym typeface="Roboto"/>
              </a:rPr>
              <a:t>Provide a simple tool</a:t>
            </a:r>
          </a:p>
          <a:p>
            <a: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222222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rgbClr val="222222"/>
                </a:solidFill>
              </a:rPr>
              <a:t>Leading to the birth of:</a:t>
            </a:r>
          </a:p>
          <a:p>
            <a:pPr indent="-304800" lvl="1" marL="9144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222222"/>
              </a:buClr>
              <a:buSzPts val="1200"/>
              <a:buFont typeface="Arial"/>
              <a:buChar char="○"/>
            </a:pPr>
            <a:r>
              <a:rPr lang="en" sz="1400">
                <a:solidFill>
                  <a:srgbClr val="222222"/>
                </a:solidFill>
              </a:rPr>
              <a:t>“Investment Analytical Tool”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Shape 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Zhongqiao</a:t>
            </a: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buNone/>
            </a:pPr>
            <a:r>
              <a:rPr lang="en"/>
              <a:t>We will dive into details in the following slides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Shape 10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Thong: </a:t>
            </a: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buNone/>
            </a:pPr>
            <a:r>
              <a:rPr lang="en"/>
              <a:t>Here is the more detailed layout of our system architecture. 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lang="en"/>
              <a:t>In this project, we choose to have 3 forecast types </a:t>
            </a:r>
            <a:r>
              <a:rPr lang="en"/>
              <a:t>which are 30-day, 45-day and 60-day predictions</a:t>
            </a:r>
          </a:p>
          <a:p>
            <a:pPr indent="-317500" lvl="0" marL="457200">
              <a:spcBef>
                <a:spcPts val="0"/>
              </a:spcBef>
              <a:buSzPts val="1400"/>
              <a:buAutoNum type="arabicParenR"/>
            </a:pPr>
            <a:r>
              <a:rPr lang="en"/>
              <a:t>Starting from the left hand-side, you can see that we have a configuration-driven python process that integrates the 3 datasets from the 3 datasources.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lang="en"/>
              <a:t>It will then train and create the models for each of the forecast types.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lang="en"/>
              <a:t>2) Then, we have a 2nd configuration-driven python process that uses the models to make predictions on stock price 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lang="en"/>
              <a:t>and generate statistics of the predictions measured against the actual prices.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lang="en"/>
              <a:t>3) These generated data is then queried by our Flask WebApp when user submits their selection of prediction types and level of risk comfort.</a:t>
            </a: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Shape 1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Thong - </a:t>
            </a: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 sz="1000"/>
          </a:p>
          <a:p>
            <a:pPr indent="0" lvl="0" marL="0">
              <a:spcBef>
                <a:spcPts val="0"/>
              </a:spcBef>
              <a:buNone/>
            </a:pPr>
            <a:r>
              <a:rPr lang="en" sz="1000"/>
              <a:t>And This is our data analysis on the 3 datasets: </a:t>
            </a:r>
          </a:p>
          <a:p>
            <a:pPr indent="-298450" lvl="0" marL="457200" rtl="0">
              <a:lnSpc>
                <a:spcPct val="115000"/>
              </a:lnSpc>
              <a:spcBef>
                <a:spcPts val="1100"/>
              </a:spcBef>
              <a:spcAft>
                <a:spcPts val="700"/>
              </a:spcAft>
              <a:buSzPts val="1100"/>
              <a:buAutoNum type="arabicPeriod"/>
            </a:pPr>
            <a:r>
              <a:rPr lang="en"/>
              <a:t>The 1st one is stock price data starting from 2000 with features such as Adjusted Close, Volume</a:t>
            </a:r>
          </a:p>
          <a:p>
            <a:pPr indent="-298450" lvl="0" marL="457200" rtl="0">
              <a:lnSpc>
                <a:spcPct val="115000"/>
              </a:lnSpc>
              <a:spcBef>
                <a:spcPts val="1100"/>
              </a:spcBef>
              <a:spcAft>
                <a:spcPts val="700"/>
              </a:spcAft>
              <a:buSzPts val="1100"/>
              <a:buAutoNum type="arabicPeriod"/>
            </a:pPr>
            <a:r>
              <a:rPr lang="en"/>
              <a:t>The 2nd one is revenue data which only has data starting from 2009 due to limitation of the free service we are using:</a:t>
            </a:r>
          </a:p>
          <a:p>
            <a:pPr indent="-298450" lvl="1" marL="914400" rtl="0">
              <a:lnSpc>
                <a:spcPct val="115000"/>
              </a:lnSpc>
              <a:spcBef>
                <a:spcPts val="1100"/>
              </a:spcBef>
              <a:spcAft>
                <a:spcPts val="700"/>
              </a:spcAft>
              <a:buSzPts val="1100"/>
              <a:buChar char="○"/>
            </a:pPr>
            <a:r>
              <a:rPr lang="en"/>
              <a:t>On this dataset, we extracted these features: totalgrossprofit, totalrevenue, netincome, basic eps</a:t>
            </a:r>
          </a:p>
          <a:p>
            <a:pPr indent="-298450" lvl="1" marL="914400" rtl="0">
              <a:lnSpc>
                <a:spcPct val="115000"/>
              </a:lnSpc>
              <a:spcBef>
                <a:spcPts val="1100"/>
              </a:spcBef>
              <a:spcAft>
                <a:spcPts val="700"/>
              </a:spcAft>
              <a:buSzPts val="1100"/>
              <a:buChar char="○"/>
            </a:pPr>
            <a:r>
              <a:rPr lang="en"/>
              <a:t>Other features (operatingrevenue) are mostly 0s so we decide to drop them</a:t>
            </a:r>
          </a:p>
          <a:p>
            <a:pPr indent="0" lvl="0" marL="0" rtl="0">
              <a:lnSpc>
                <a:spcPct val="115000"/>
              </a:lnSpc>
              <a:spcBef>
                <a:spcPts val="1100"/>
              </a:spcBef>
              <a:spcAft>
                <a:spcPts val="700"/>
              </a:spcAft>
              <a:buNone/>
            </a:pPr>
            <a:r>
              <a:rPr lang="en"/>
              <a:t>3. The 3rd one is news data which only has data starting from 2015 due to the similar limitation of the free service we are using</a:t>
            </a:r>
          </a:p>
          <a:p>
            <a:pPr indent="-298450" lvl="1" marL="914400" rtl="0">
              <a:lnSpc>
                <a:spcPct val="115000"/>
              </a:lnSpc>
              <a:spcBef>
                <a:spcPts val="1100"/>
              </a:spcBef>
              <a:spcAft>
                <a:spcPts val="700"/>
              </a:spcAft>
              <a:buSzPts val="1100"/>
              <a:buChar char="○"/>
            </a:pPr>
            <a:r>
              <a:rPr lang="en"/>
              <a:t>On this dataset, we perform sentiment analysis to generate subjectivity &amp; positivity</a:t>
            </a:r>
          </a:p>
          <a:p>
            <a:pPr indent="-298450" lvl="1" marL="914400" rtl="0">
              <a:lnSpc>
                <a:spcPct val="115000"/>
              </a:lnSpc>
              <a:spcBef>
                <a:spcPts val="1100"/>
              </a:spcBef>
              <a:spcAft>
                <a:spcPts val="700"/>
              </a:spcAft>
              <a:buSzPts val="1100"/>
              <a:buChar char="○"/>
            </a:pPr>
            <a:r>
              <a:rPr lang="en"/>
              <a:t>We also extract these 2 features: buy, sell from the news</a:t>
            </a:r>
          </a:p>
          <a:p>
            <a:pPr indent="0" lvl="0" marL="0" rtl="0">
              <a:lnSpc>
                <a:spcPct val="115000"/>
              </a:lnSpc>
              <a:spcBef>
                <a:spcPts val="1100"/>
              </a:spcBef>
              <a:spcAft>
                <a:spcPts val="700"/>
              </a:spcAft>
              <a:buNone/>
            </a:pPr>
            <a:r>
              <a:rPr lang="en"/>
              <a:t>When merging the 3 datasets for training and testing, we decided to use the latest start date of 2015. </a:t>
            </a:r>
          </a:p>
          <a:p>
            <a:pPr indent="0" lvl="0" marL="0" rtl="0">
              <a:lnSpc>
                <a:spcPct val="115000"/>
              </a:lnSpc>
              <a:spcBef>
                <a:spcPts val="1100"/>
              </a:spcBef>
              <a:spcAft>
                <a:spcPts val="700"/>
              </a:spcAft>
              <a:buNone/>
            </a:pPr>
            <a:r>
              <a:rPr lang="en"/>
              <a:t>We are aware that this means that we are missing the data of the crash of 2008. </a:t>
            </a:r>
          </a:p>
          <a:p>
            <a:pPr indent="0" lvl="0" marL="0" rtl="0">
              <a:lnSpc>
                <a:spcPct val="115000"/>
              </a:lnSpc>
              <a:spcBef>
                <a:spcPts val="1100"/>
              </a:spcBef>
              <a:spcAft>
                <a:spcPts val="700"/>
              </a:spcAft>
              <a:buNone/>
            </a:pPr>
            <a:r>
              <a:rPr lang="en"/>
              <a:t>But we believe that in the future, when we pay for better data service, we will have better data and improve the predictions</a:t>
            </a: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Thong - </a:t>
            </a: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buNone/>
            </a:pPr>
            <a:r>
              <a:rPr lang="en"/>
              <a:t>For modeling, we use the combination of time-series and LSTM</a:t>
            </a: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For each stock, we use the merged dataset to create time-series and label data for each forecast type</a:t>
            </a:r>
          </a:p>
          <a:p>
            <a:pPr indent="-298450" lvl="0" marL="457200" rtl="0">
              <a:spcBef>
                <a:spcPts val="0"/>
              </a:spcBef>
              <a:buSzPts val="1100"/>
              <a:buChar char="●"/>
            </a:pPr>
            <a:r>
              <a:rPr lang="en"/>
              <a:t>We then split it into train data which has data </a:t>
            </a:r>
            <a:r>
              <a:rPr b="1" lang="en"/>
              <a:t>before</a:t>
            </a:r>
            <a:r>
              <a:rPr lang="en"/>
              <a:t> the last 90 days and test data </a:t>
            </a:r>
            <a:r>
              <a:rPr b="1" lang="en"/>
              <a:t>of</a:t>
            </a:r>
            <a:r>
              <a:rPr lang="en"/>
              <a:t> the last 90 days</a:t>
            </a:r>
          </a:p>
          <a:p>
            <a:pPr indent="-298450" lvl="0" marL="457200" rtl="0">
              <a:spcBef>
                <a:spcPts val="0"/>
              </a:spcBef>
              <a:buSzPts val="1100"/>
              <a:buChar char="●"/>
            </a:pPr>
            <a:r>
              <a:rPr lang="en"/>
              <a:t>We also choose LSTM which is the r</a:t>
            </a:r>
            <a:r>
              <a:rPr lang="en">
                <a:solidFill>
                  <a:srgbClr val="333333"/>
                </a:solidFill>
              </a:rPr>
              <a:t>ecurrent networks that is useful and successful when dealing with a time series because</a:t>
            </a:r>
          </a:p>
          <a:p>
            <a:pPr indent="-298450" lvl="1" marL="914400" rtl="0">
              <a:spcBef>
                <a:spcPts val="0"/>
              </a:spcBef>
              <a:buClr>
                <a:srgbClr val="333333"/>
              </a:buClr>
              <a:buSzPts val="1100"/>
              <a:buChar char="○"/>
            </a:pPr>
            <a:r>
              <a:rPr lang="en">
                <a:solidFill>
                  <a:srgbClr val="333333"/>
                </a:solidFill>
              </a:rPr>
              <a:t>Long term dependencies in the network is done by gating mechanisms</a:t>
            </a:r>
          </a:p>
          <a:p>
            <a:pPr indent="-298450" lvl="1" marL="914400" rtl="0">
              <a:spcBef>
                <a:spcPts val="0"/>
              </a:spcBef>
              <a:buClr>
                <a:srgbClr val="333333"/>
              </a:buClr>
              <a:buSzPts val="1100"/>
              <a:buChar char="○"/>
            </a:pPr>
            <a:r>
              <a:rPr lang="en">
                <a:solidFill>
                  <a:srgbClr val="333333"/>
                </a:solidFill>
              </a:rPr>
              <a:t>Which is why it’s very good at holding long-term memories for time-series data</a:t>
            </a:r>
          </a:p>
          <a:p>
            <a:pPr indent="-298450" lvl="0" marL="457200" rtl="0">
              <a:spcBef>
                <a:spcPts val="0"/>
              </a:spcBef>
              <a:buClr>
                <a:srgbClr val="333333"/>
              </a:buClr>
              <a:buSzPts val="1100"/>
              <a:buChar char="●"/>
            </a:pPr>
            <a:r>
              <a:rPr lang="en">
                <a:solidFill>
                  <a:srgbClr val="333333"/>
                </a:solidFill>
              </a:rPr>
              <a:t>To minimize overfitting, we also perform cross-validation against test data so that we can do early-stopping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rgbClr val="333333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Shape 12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Thong - </a:t>
            </a: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buNone/>
            </a:pPr>
            <a:r>
              <a:rPr lang="en"/>
              <a:t>We also tune some parameters to get the best/lowest Root Mean Squared Error (RSME) when measuring the predicted values against actual values.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lang="en"/>
              <a:t>Here is an example of how we tune number of neurons in LSTM by collecting RMSE data for each setting 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lang="en"/>
              <a:t>and pick the one which yields the lowest and smallest range,</a:t>
            </a: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buNone/>
            </a:pPr>
            <a:r>
              <a:rPr lang="en"/>
              <a:t>In this case, the best choice is number of neurons = 10.</a:t>
            </a: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buNone/>
            </a:pPr>
            <a:r>
              <a:rPr lang="en"/>
              <a:t>Next, Zhongqiao will share with us more about Results and Evaluation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Shape 1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 sz="600"/>
              <a:t>Zhongqiao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600"/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600"/>
              <a:t>To avoid misleading investors </a:t>
            </a:r>
          </a:p>
          <a:p>
            <a:pPr indent="-266700" lvl="0" marL="457200" rtl="0">
              <a:spcBef>
                <a:spcPts val="0"/>
              </a:spcBef>
              <a:buSzPts val="600"/>
              <a:buChar char="●"/>
            </a:pPr>
            <a:r>
              <a:rPr lang="en" sz="600"/>
              <a:t>Simplify the process of picking the best stocks from a large pool of S&amp;P500 stocks</a:t>
            </a:r>
          </a:p>
          <a:p>
            <a:pPr indent="-266700" lvl="0" marL="457200" rtl="0">
              <a:spcBef>
                <a:spcPts val="0"/>
              </a:spcBef>
              <a:buSzPts val="600"/>
              <a:buChar char="●"/>
            </a:pPr>
            <a:r>
              <a:rPr lang="en" sz="600"/>
              <a:t>Provided multiple options for different investor</a:t>
            </a:r>
          </a:p>
          <a:p>
            <a:pPr indent="-266700" lvl="0" marL="4572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600"/>
              <a:buChar char="●"/>
            </a:pPr>
            <a:r>
              <a:rPr lang="en" sz="600"/>
              <a:t>Meanings of RMSE and Standard Deviation (SD) during this period (last 90 days)</a:t>
            </a:r>
          </a:p>
          <a:p>
            <a:pPr indent="-266700" lvl="0" marL="4572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600"/>
              <a:buChar char="●"/>
            </a:pPr>
            <a:r>
              <a:rPr lang="en" sz="600"/>
              <a:t>RMSE measures </a:t>
            </a:r>
            <a:r>
              <a:rPr b="1" lang="en" sz="600"/>
              <a:t>accuracy</a:t>
            </a:r>
            <a:r>
              <a:rPr lang="en" sz="600"/>
              <a:t> of prediction</a:t>
            </a:r>
          </a:p>
          <a:p>
            <a:pPr indent="-266700" lvl="1" marL="9144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600"/>
              <a:buChar char="○"/>
            </a:pPr>
            <a:r>
              <a:rPr lang="en" sz="600"/>
              <a:t>The smaller the number, the more accurate the prediction measured against actual values </a:t>
            </a:r>
          </a:p>
          <a:p>
            <a:pPr indent="-266700" lvl="0" marL="4572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600"/>
              <a:buChar char="●"/>
            </a:pPr>
            <a:r>
              <a:rPr lang="en" sz="600"/>
              <a:t>SD measures the </a:t>
            </a:r>
            <a:r>
              <a:rPr b="1" lang="en" sz="600"/>
              <a:t>risk</a:t>
            </a:r>
            <a:r>
              <a:rPr lang="en" sz="600"/>
              <a:t> of this stock during this period - how much the prediction price is changed during this period</a:t>
            </a:r>
          </a:p>
          <a:p>
            <a:pPr indent="-266700" lvl="1" marL="9144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600"/>
              <a:buChar char="○"/>
            </a:pPr>
            <a:r>
              <a:rPr lang="en" sz="600"/>
              <a:t>Low risk: predicted SD &lt; </a:t>
            </a:r>
            <a:r>
              <a:rPr lang="en" sz="700"/>
              <a:t>33.33% quantile</a:t>
            </a:r>
          </a:p>
          <a:p>
            <a:pPr indent="-273050" lvl="1" marL="9144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700"/>
              <a:buChar char="○"/>
            </a:pPr>
            <a:r>
              <a:rPr lang="en" sz="700"/>
              <a:t>Medium risk:  predicted SD is between [33.33%, 66.66%]</a:t>
            </a:r>
          </a:p>
          <a:p>
            <a:pPr indent="-273050" lvl="1" marL="9144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700"/>
              <a:buChar char="○"/>
            </a:pPr>
            <a:r>
              <a:rPr lang="en" sz="700"/>
              <a:t>High risk: predicted SD &gt; 66.66%</a:t>
            </a:r>
          </a:p>
          <a:p>
            <a:pPr indent="-266700" lvl="0" marL="4572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600"/>
              <a:buChar char="●"/>
            </a:pPr>
            <a:r>
              <a:rPr lang="en" sz="600"/>
              <a:t>Pick the top stocks: a combination of average predicted gains and RMSE</a:t>
            </a:r>
          </a:p>
          <a:p>
            <a:pPr indent="-266700" lvl="0" marL="4572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600"/>
              <a:buChar char="●"/>
            </a:pPr>
            <a:r>
              <a:rPr lang="en" sz="600"/>
              <a:t>Leveraged S&amp;P 500 index average return as a benchmark of the comparison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Shape 1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Sarah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" name="Shape 11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" name="Shape 1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rtl="0">
              <a:spcBef>
                <a:spcPts val="0"/>
              </a:spcBef>
              <a:buSzPts val="4800"/>
              <a:buNone/>
              <a:defRPr sz="4800"/>
            </a:lvl1pPr>
            <a:lvl2pPr lvl="1" rtl="0">
              <a:spcBef>
                <a:spcPts val="0"/>
              </a:spcBef>
              <a:buSzPts val="4800"/>
              <a:buNone/>
              <a:defRPr sz="4800"/>
            </a:lvl2pPr>
            <a:lvl3pPr lvl="2" rtl="0">
              <a:spcBef>
                <a:spcPts val="0"/>
              </a:spcBef>
              <a:buSzPts val="4800"/>
              <a:buNone/>
              <a:defRPr sz="4800"/>
            </a:lvl3pPr>
            <a:lvl4pPr lvl="3" rtl="0">
              <a:spcBef>
                <a:spcPts val="0"/>
              </a:spcBef>
              <a:buSzPts val="4800"/>
              <a:buNone/>
              <a:defRPr sz="4800"/>
            </a:lvl4pPr>
            <a:lvl5pPr lvl="4" rtl="0">
              <a:spcBef>
                <a:spcPts val="0"/>
              </a:spcBef>
              <a:buSzPts val="4800"/>
              <a:buNone/>
              <a:defRPr sz="4800"/>
            </a:lvl5pPr>
            <a:lvl6pPr lvl="5" rtl="0">
              <a:spcBef>
                <a:spcPts val="0"/>
              </a:spcBef>
              <a:buSzPts val="4800"/>
              <a:buNone/>
              <a:defRPr sz="4800"/>
            </a:lvl6pPr>
            <a:lvl7pPr lvl="6" rtl="0">
              <a:spcBef>
                <a:spcPts val="0"/>
              </a:spcBef>
              <a:buSzPts val="4800"/>
              <a:buNone/>
              <a:defRPr sz="4800"/>
            </a:lvl7pPr>
            <a:lvl8pPr lvl="7" rtl="0">
              <a:spcBef>
                <a:spcPts val="0"/>
              </a:spcBef>
              <a:buSzPts val="4800"/>
              <a:buNone/>
              <a:defRPr sz="4800"/>
            </a:lvl8pPr>
            <a:lvl9pPr lvl="8" rtl="0">
              <a:spcBef>
                <a:spcPts val="0"/>
              </a:spcBef>
              <a:buSzPts val="4800"/>
              <a:buNone/>
              <a:defRPr sz="4800"/>
            </a:lvl9pPr>
          </a:lstStyle>
          <a:p/>
        </p:txBody>
      </p:sp>
      <p:sp>
        <p:nvSpPr>
          <p:cNvPr id="13" name="Shape 13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Shape 1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ig number">
    <p:bg>
      <p:bgPr>
        <a:solidFill>
          <a:schemeClr val="accent4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/>
          <p:nvPr>
            <p:ph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rtl="0" algn="ctr">
              <a:spcBef>
                <a:spcPts val="0"/>
              </a:spcBef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9" name="Shape 59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 algn="ctr">
              <a:spcBef>
                <a:spcPts val="0"/>
              </a:spcBef>
              <a:buSzPts val="1800"/>
              <a:buChar char="●"/>
              <a:defRPr/>
            </a:lvl1pPr>
            <a:lvl2pPr lvl="1" rtl="0" algn="ctr">
              <a:spcBef>
                <a:spcPts val="0"/>
              </a:spcBef>
              <a:buSzPts val="1400"/>
              <a:buChar char="○"/>
              <a:defRPr/>
            </a:lvl2pPr>
            <a:lvl3pPr lvl="2" rtl="0" algn="ctr">
              <a:spcBef>
                <a:spcPts val="0"/>
              </a:spcBef>
              <a:buSzPts val="1400"/>
              <a:buChar char="■"/>
              <a:defRPr/>
            </a:lvl3pPr>
            <a:lvl4pPr lvl="3" rtl="0" algn="ctr">
              <a:spcBef>
                <a:spcPts val="0"/>
              </a:spcBef>
              <a:buSzPts val="1400"/>
              <a:buChar char="●"/>
              <a:defRPr/>
            </a:lvl4pPr>
            <a:lvl5pPr lvl="4" rtl="0" algn="ctr">
              <a:spcBef>
                <a:spcPts val="0"/>
              </a:spcBef>
              <a:buSzPts val="1400"/>
              <a:buChar char="○"/>
              <a:defRPr/>
            </a:lvl5pPr>
            <a:lvl6pPr lvl="5" rtl="0" algn="ctr">
              <a:spcBef>
                <a:spcPts val="0"/>
              </a:spcBef>
              <a:buSzPts val="1400"/>
              <a:buChar char="■"/>
              <a:defRPr/>
            </a:lvl6pPr>
            <a:lvl7pPr lvl="6" rtl="0" algn="ctr">
              <a:spcBef>
                <a:spcPts val="0"/>
              </a:spcBef>
              <a:buSzPts val="1400"/>
              <a:buChar char="●"/>
              <a:defRPr/>
            </a:lvl7pPr>
            <a:lvl8pPr lvl="7" rtl="0" algn="ctr">
              <a:spcBef>
                <a:spcPts val="0"/>
              </a:spcBef>
              <a:buSzPts val="1400"/>
              <a:buChar char="○"/>
              <a:defRPr/>
            </a:lvl8pPr>
            <a:lvl9pPr lvl="8" rtl="0" algn="ctr">
              <a:spcBef>
                <a:spcPts val="0"/>
              </a:spcBef>
              <a:buSzPts val="1400"/>
              <a:buChar char="■"/>
              <a:defRPr/>
            </a:lvl9pPr>
          </a:lstStyle>
          <a:p/>
        </p:txBody>
      </p:sp>
      <p:sp>
        <p:nvSpPr>
          <p:cNvPr id="60" name="Shape 6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bg>
      <p:bgPr>
        <a:solidFill>
          <a:schemeClr val="accent4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Section 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rtl="0">
              <a:spcBef>
                <a:spcPts val="0"/>
              </a:spcBef>
              <a:buSzPts val="4200"/>
              <a:buNone/>
              <a:defRPr sz="4200"/>
            </a:lvl1pPr>
            <a:lvl2pPr lvl="1" rtl="0">
              <a:spcBef>
                <a:spcPts val="0"/>
              </a:spcBef>
              <a:buSzPts val="4200"/>
              <a:buNone/>
              <a:defRPr sz="4200"/>
            </a:lvl2pPr>
            <a:lvl3pPr lvl="2" rtl="0">
              <a:spcBef>
                <a:spcPts val="0"/>
              </a:spcBef>
              <a:buSzPts val="4200"/>
              <a:buNone/>
              <a:defRPr sz="4200"/>
            </a:lvl3pPr>
            <a:lvl4pPr lvl="3" rtl="0">
              <a:spcBef>
                <a:spcPts val="0"/>
              </a:spcBef>
              <a:buSzPts val="4200"/>
              <a:buNone/>
              <a:defRPr sz="4200"/>
            </a:lvl4pPr>
            <a:lvl5pPr lvl="4" rtl="0">
              <a:spcBef>
                <a:spcPts val="0"/>
              </a:spcBef>
              <a:buSzPts val="4200"/>
              <a:buNone/>
              <a:defRPr sz="4200"/>
            </a:lvl5pPr>
            <a:lvl6pPr lvl="5" rtl="0">
              <a:spcBef>
                <a:spcPts val="0"/>
              </a:spcBef>
              <a:buSzPts val="4200"/>
              <a:buNone/>
              <a:defRPr sz="4200"/>
            </a:lvl6pPr>
            <a:lvl7pPr lvl="6" rtl="0">
              <a:spcBef>
                <a:spcPts val="0"/>
              </a:spcBef>
              <a:buSzPts val="4200"/>
              <a:buNone/>
              <a:defRPr sz="4200"/>
            </a:lvl7pPr>
            <a:lvl8pPr lvl="7" rtl="0">
              <a:spcBef>
                <a:spcPts val="0"/>
              </a:spcBef>
              <a:buSzPts val="4200"/>
              <a:buNone/>
              <a:defRPr sz="4200"/>
            </a:lvl8pPr>
            <a:lvl9pPr lvl="8" rtl="0">
              <a:spcBef>
                <a:spcPts val="0"/>
              </a:spcBef>
              <a:buSzPts val="4200"/>
              <a:buNone/>
              <a:defRPr sz="4200"/>
            </a:lvl9pPr>
          </a:lstStyle>
          <a:p/>
        </p:txBody>
      </p:sp>
      <p:sp>
        <p:nvSpPr>
          <p:cNvPr id="17" name="Shape 1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and 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/>
          <p:nvPr/>
        </p:nvSpPr>
        <p:spPr>
          <a:xfrm flipH="1" rot="10800000">
            <a:off x="0" y="683100"/>
            <a:ext cx="9144000" cy="4460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" name="Shape 20"/>
          <p:cNvSpPr/>
          <p:nvPr/>
        </p:nvSpPr>
        <p:spPr>
          <a:xfrm>
            <a:off x="0" y="683100"/>
            <a:ext cx="9144000" cy="11115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" name="Shape 2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rtl="0">
              <a:spcBef>
                <a:spcPts val="0"/>
              </a:spcBef>
              <a:buSzPts val="3200"/>
              <a:buNone/>
              <a:defRPr/>
            </a:lvl1pPr>
            <a:lvl2pPr lvl="1" rtl="0">
              <a:spcBef>
                <a:spcPts val="0"/>
              </a:spcBef>
              <a:buSzPts val="3200"/>
              <a:buNone/>
              <a:defRPr/>
            </a:lvl2pPr>
            <a:lvl3pPr lvl="2" rtl="0">
              <a:spcBef>
                <a:spcPts val="0"/>
              </a:spcBef>
              <a:buSzPts val="3200"/>
              <a:buNone/>
              <a:defRPr/>
            </a:lvl3pPr>
            <a:lvl4pPr lvl="3" rtl="0">
              <a:spcBef>
                <a:spcPts val="0"/>
              </a:spcBef>
              <a:buSzPts val="3200"/>
              <a:buNone/>
              <a:defRPr/>
            </a:lvl4pPr>
            <a:lvl5pPr lvl="4" rtl="0">
              <a:spcBef>
                <a:spcPts val="0"/>
              </a:spcBef>
              <a:buSzPts val="3200"/>
              <a:buNone/>
              <a:defRPr/>
            </a:lvl5pPr>
            <a:lvl6pPr lvl="5" rtl="0">
              <a:spcBef>
                <a:spcPts val="0"/>
              </a:spcBef>
              <a:buSzPts val="3200"/>
              <a:buNone/>
              <a:defRPr/>
            </a:lvl6pPr>
            <a:lvl7pPr lvl="6" rtl="0">
              <a:spcBef>
                <a:spcPts val="0"/>
              </a:spcBef>
              <a:buSzPts val="3200"/>
              <a:buNone/>
              <a:defRPr/>
            </a:lvl7pPr>
            <a:lvl8pPr lvl="7" rtl="0">
              <a:spcBef>
                <a:spcPts val="0"/>
              </a:spcBef>
              <a:buSzPts val="3200"/>
              <a:buNone/>
              <a:defRPr/>
            </a:lvl8pPr>
            <a:lvl9pPr lvl="8" rtl="0">
              <a:spcBef>
                <a:spcPts val="0"/>
              </a:spcBef>
              <a:buSzPts val="3200"/>
              <a:buNone/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SzPts val="1800"/>
              <a:buChar char="●"/>
              <a:defRPr/>
            </a:lvl1pPr>
            <a:lvl2pPr lvl="1" rtl="0">
              <a:spcBef>
                <a:spcPts val="0"/>
              </a:spcBef>
              <a:buSzPts val="1400"/>
              <a:buChar char="○"/>
              <a:defRPr/>
            </a:lvl2pPr>
            <a:lvl3pPr lvl="2" rtl="0">
              <a:spcBef>
                <a:spcPts val="0"/>
              </a:spcBef>
              <a:buSzPts val="1400"/>
              <a:buChar char="■"/>
              <a:defRPr/>
            </a:lvl3pPr>
            <a:lvl4pPr lvl="3" rtl="0">
              <a:spcBef>
                <a:spcPts val="0"/>
              </a:spcBef>
              <a:buSzPts val="1400"/>
              <a:buChar char="●"/>
              <a:defRPr/>
            </a:lvl4pPr>
            <a:lvl5pPr lvl="4" rtl="0">
              <a:spcBef>
                <a:spcPts val="0"/>
              </a:spcBef>
              <a:buSzPts val="1400"/>
              <a:buChar char="○"/>
              <a:defRPr/>
            </a:lvl5pPr>
            <a:lvl6pPr lvl="5" rtl="0">
              <a:spcBef>
                <a:spcPts val="0"/>
              </a:spcBef>
              <a:buSzPts val="1400"/>
              <a:buChar char="■"/>
              <a:defRPr/>
            </a:lvl6pPr>
            <a:lvl7pPr lvl="6" rtl="0">
              <a:spcBef>
                <a:spcPts val="0"/>
              </a:spcBef>
              <a:buSzPts val="1400"/>
              <a:buChar char="●"/>
              <a:defRPr/>
            </a:lvl7pPr>
            <a:lvl8pPr lvl="7" rtl="0">
              <a:spcBef>
                <a:spcPts val="0"/>
              </a:spcBef>
              <a:buSzPts val="1400"/>
              <a:buChar char="○"/>
              <a:defRPr/>
            </a:lvl8pPr>
            <a:lvl9pPr lvl="8" rtl="0">
              <a:spcBef>
                <a:spcPts val="0"/>
              </a:spcBef>
              <a:buSzPts val="1400"/>
              <a:buChar char="■"/>
              <a:defRPr/>
            </a:lvl9pPr>
          </a:lstStyle>
          <a:p/>
        </p:txBody>
      </p:sp>
      <p:sp>
        <p:nvSpPr>
          <p:cNvPr id="23" name="Shape 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and two 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/>
          <p:nvPr/>
        </p:nvSpPr>
        <p:spPr>
          <a:xfrm flipH="1" rot="10800000">
            <a:off x="0" y="804000"/>
            <a:ext cx="9144000" cy="4339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" name="Shape 26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" name="Shape 27"/>
          <p:cNvSpPr txBox="1"/>
          <p:nvPr>
            <p:ph type="title"/>
          </p:nvPr>
        </p:nvSpPr>
        <p:spPr>
          <a:xfrm>
            <a:off x="379400" y="112500"/>
            <a:ext cx="8222100" cy="7677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rtl="0">
              <a:spcBef>
                <a:spcPts val="0"/>
              </a:spcBef>
              <a:buSzPts val="3200"/>
              <a:buNone/>
              <a:defRPr/>
            </a:lvl1pPr>
            <a:lvl2pPr lvl="1" rtl="0">
              <a:spcBef>
                <a:spcPts val="0"/>
              </a:spcBef>
              <a:buSzPts val="3200"/>
              <a:buNone/>
              <a:defRPr/>
            </a:lvl2pPr>
            <a:lvl3pPr lvl="2" rtl="0">
              <a:spcBef>
                <a:spcPts val="0"/>
              </a:spcBef>
              <a:buSzPts val="3200"/>
              <a:buNone/>
              <a:defRPr/>
            </a:lvl3pPr>
            <a:lvl4pPr lvl="3" rtl="0">
              <a:spcBef>
                <a:spcPts val="0"/>
              </a:spcBef>
              <a:buSzPts val="3200"/>
              <a:buNone/>
              <a:defRPr/>
            </a:lvl4pPr>
            <a:lvl5pPr lvl="4" rtl="0">
              <a:spcBef>
                <a:spcPts val="0"/>
              </a:spcBef>
              <a:buSzPts val="3200"/>
              <a:buNone/>
              <a:defRPr/>
            </a:lvl5pPr>
            <a:lvl6pPr lvl="5" rtl="0">
              <a:spcBef>
                <a:spcPts val="0"/>
              </a:spcBef>
              <a:buSzPts val="3200"/>
              <a:buNone/>
              <a:defRPr/>
            </a:lvl6pPr>
            <a:lvl7pPr lvl="6" rtl="0">
              <a:spcBef>
                <a:spcPts val="0"/>
              </a:spcBef>
              <a:buSzPts val="3200"/>
              <a:buNone/>
              <a:defRPr/>
            </a:lvl7pPr>
            <a:lvl8pPr lvl="7" rtl="0">
              <a:spcBef>
                <a:spcPts val="0"/>
              </a:spcBef>
              <a:buSzPts val="3200"/>
              <a:buNone/>
              <a:defRPr/>
            </a:lvl8pPr>
            <a:lvl9pPr lvl="8" rtl="0">
              <a:spcBef>
                <a:spcPts val="0"/>
              </a:spcBef>
              <a:buSzPts val="3200"/>
              <a:buNone/>
              <a:defRPr/>
            </a:lvl9pPr>
          </a:lstStyle>
          <a:p/>
        </p:txBody>
      </p:sp>
      <p:sp>
        <p:nvSpPr>
          <p:cNvPr id="28" name="Shape 28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SzPts val="1400"/>
              <a:buChar char="●"/>
              <a:defRPr sz="1400"/>
            </a:lvl1pPr>
            <a:lvl2pPr lvl="1" rtl="0">
              <a:spcBef>
                <a:spcPts val="0"/>
              </a:spcBef>
              <a:buSzPts val="1200"/>
              <a:buChar char="○"/>
              <a:defRPr sz="1200"/>
            </a:lvl2pPr>
            <a:lvl3pPr lvl="2" rtl="0">
              <a:spcBef>
                <a:spcPts val="0"/>
              </a:spcBef>
              <a:buSzPts val="1200"/>
              <a:buChar char="■"/>
              <a:defRPr sz="1200"/>
            </a:lvl3pPr>
            <a:lvl4pPr lvl="3" rtl="0">
              <a:spcBef>
                <a:spcPts val="0"/>
              </a:spcBef>
              <a:buSzPts val="1200"/>
              <a:buChar char="●"/>
              <a:defRPr sz="1200"/>
            </a:lvl4pPr>
            <a:lvl5pPr lvl="4" rtl="0">
              <a:spcBef>
                <a:spcPts val="0"/>
              </a:spcBef>
              <a:buSzPts val="1200"/>
              <a:buChar char="○"/>
              <a:defRPr sz="1200"/>
            </a:lvl5pPr>
            <a:lvl6pPr lvl="5" rtl="0">
              <a:spcBef>
                <a:spcPts val="0"/>
              </a:spcBef>
              <a:buSzPts val="1200"/>
              <a:buChar char="■"/>
              <a:defRPr sz="1200"/>
            </a:lvl6pPr>
            <a:lvl7pPr lvl="6" rtl="0">
              <a:spcBef>
                <a:spcPts val="0"/>
              </a:spcBef>
              <a:buSzPts val="1200"/>
              <a:buChar char="●"/>
              <a:defRPr sz="1200"/>
            </a:lvl7pPr>
            <a:lvl8pPr lvl="7" rtl="0">
              <a:spcBef>
                <a:spcPts val="0"/>
              </a:spcBef>
              <a:buSzPts val="1200"/>
              <a:buChar char="○"/>
              <a:defRPr sz="1200"/>
            </a:lvl8pPr>
            <a:lvl9pPr lvl="8" rtl="0">
              <a:spcBef>
                <a:spcPts val="0"/>
              </a:spcBef>
              <a:buSzPts val="1200"/>
              <a:buChar char="■"/>
              <a:defRPr sz="1200"/>
            </a:lvl9pPr>
          </a:lstStyle>
          <a:p/>
        </p:txBody>
      </p:sp>
      <p:sp>
        <p:nvSpPr>
          <p:cNvPr id="29" name="Shape 29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SzPts val="1400"/>
              <a:buChar char="●"/>
              <a:defRPr sz="1400"/>
            </a:lvl1pPr>
            <a:lvl2pPr lvl="1" rtl="0">
              <a:spcBef>
                <a:spcPts val="0"/>
              </a:spcBef>
              <a:buSzPts val="1200"/>
              <a:buChar char="○"/>
              <a:defRPr sz="1200"/>
            </a:lvl2pPr>
            <a:lvl3pPr lvl="2" rtl="0">
              <a:spcBef>
                <a:spcPts val="0"/>
              </a:spcBef>
              <a:buSzPts val="1200"/>
              <a:buChar char="■"/>
              <a:defRPr sz="1200"/>
            </a:lvl3pPr>
            <a:lvl4pPr lvl="3" rtl="0">
              <a:spcBef>
                <a:spcPts val="0"/>
              </a:spcBef>
              <a:buSzPts val="1200"/>
              <a:buChar char="●"/>
              <a:defRPr sz="1200"/>
            </a:lvl4pPr>
            <a:lvl5pPr lvl="4" rtl="0">
              <a:spcBef>
                <a:spcPts val="0"/>
              </a:spcBef>
              <a:buSzPts val="1200"/>
              <a:buChar char="○"/>
              <a:defRPr sz="1200"/>
            </a:lvl5pPr>
            <a:lvl6pPr lvl="5" rtl="0">
              <a:spcBef>
                <a:spcPts val="0"/>
              </a:spcBef>
              <a:buSzPts val="1200"/>
              <a:buChar char="■"/>
              <a:defRPr sz="1200"/>
            </a:lvl6pPr>
            <a:lvl7pPr lvl="6" rtl="0">
              <a:spcBef>
                <a:spcPts val="0"/>
              </a:spcBef>
              <a:buSzPts val="1200"/>
              <a:buChar char="●"/>
              <a:defRPr sz="1200"/>
            </a:lvl7pPr>
            <a:lvl8pPr lvl="7" rtl="0">
              <a:spcBef>
                <a:spcPts val="0"/>
              </a:spcBef>
              <a:buSzPts val="1200"/>
              <a:buChar char="○"/>
              <a:defRPr sz="1200"/>
            </a:lvl8pPr>
            <a:lvl9pPr lvl="8" rtl="0">
              <a:spcBef>
                <a:spcPts val="0"/>
              </a:spcBef>
              <a:buSzPts val="1200"/>
              <a:buChar char="■"/>
              <a:defRPr sz="1200"/>
            </a:lvl9pPr>
          </a:lstStyle>
          <a:p/>
        </p:txBody>
      </p:sp>
      <p:sp>
        <p:nvSpPr>
          <p:cNvPr id="30" name="Shape 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3" name="Shape 33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4" name="Shape 34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rtl="0">
              <a:spcBef>
                <a:spcPts val="0"/>
              </a:spcBef>
              <a:buSzPts val="1800"/>
              <a:buNone/>
              <a:defRPr sz="1800"/>
            </a:lvl1pPr>
            <a:lvl2pPr lvl="1" rtl="0">
              <a:spcBef>
                <a:spcPts val="0"/>
              </a:spcBef>
              <a:buSzPts val="1800"/>
              <a:buNone/>
              <a:defRPr sz="1800"/>
            </a:lvl2pPr>
            <a:lvl3pPr lvl="2" rtl="0">
              <a:spcBef>
                <a:spcPts val="0"/>
              </a:spcBef>
              <a:buSzPts val="1800"/>
              <a:buNone/>
              <a:defRPr sz="1800"/>
            </a:lvl3pPr>
            <a:lvl4pPr lvl="3" rtl="0">
              <a:spcBef>
                <a:spcPts val="0"/>
              </a:spcBef>
              <a:buSzPts val="1800"/>
              <a:buNone/>
              <a:defRPr sz="1800"/>
            </a:lvl4pPr>
            <a:lvl5pPr lvl="4" rtl="0">
              <a:spcBef>
                <a:spcPts val="0"/>
              </a:spcBef>
              <a:buSzPts val="1800"/>
              <a:buNone/>
              <a:defRPr sz="1800"/>
            </a:lvl5pPr>
            <a:lvl6pPr lvl="5" rtl="0">
              <a:spcBef>
                <a:spcPts val="0"/>
              </a:spcBef>
              <a:buSzPts val="1800"/>
              <a:buNone/>
              <a:defRPr sz="1800"/>
            </a:lvl6pPr>
            <a:lvl7pPr lvl="6" rtl="0">
              <a:spcBef>
                <a:spcPts val="0"/>
              </a:spcBef>
              <a:buSzPts val="1800"/>
              <a:buNone/>
              <a:defRPr sz="1800"/>
            </a:lvl7pPr>
            <a:lvl8pPr lvl="7" rtl="0">
              <a:spcBef>
                <a:spcPts val="0"/>
              </a:spcBef>
              <a:buSzPts val="1800"/>
              <a:buNone/>
              <a:defRPr sz="1800"/>
            </a:lvl8pPr>
            <a:lvl9pPr lvl="8" rtl="0">
              <a:spcBef>
                <a:spcPts val="0"/>
              </a:spcBef>
              <a:buSzPts val="1800"/>
              <a:buNone/>
              <a:defRPr sz="1800"/>
            </a:lvl9pPr>
          </a:lstStyle>
          <a:p/>
        </p:txBody>
      </p:sp>
      <p:sp>
        <p:nvSpPr>
          <p:cNvPr id="35" name="Shape 3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One column 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/>
          <p:nvPr/>
        </p:nvSpPr>
        <p:spPr>
          <a:xfrm flipH="1" rot="10800000">
            <a:off x="1779000" y="25"/>
            <a:ext cx="7365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8" name="Shape 38"/>
          <p:cNvSpPr/>
          <p:nvPr/>
        </p:nvSpPr>
        <p:spPr>
          <a:xfrm flipH="1" rot="5400000">
            <a:off x="-796350" y="2568150"/>
            <a:ext cx="5143500" cy="72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9" name="Shape 3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rtl="0">
              <a:spcBef>
                <a:spcPts val="0"/>
              </a:spcBef>
              <a:buSzPts val="2400"/>
              <a:buNone/>
              <a:defRPr sz="2400"/>
            </a:lvl1pPr>
            <a:lvl2pPr lvl="1" rtl="0">
              <a:spcBef>
                <a:spcPts val="0"/>
              </a:spcBef>
              <a:buSzPts val="2400"/>
              <a:buNone/>
              <a:defRPr sz="2400"/>
            </a:lvl2pPr>
            <a:lvl3pPr lvl="2" rtl="0">
              <a:spcBef>
                <a:spcPts val="0"/>
              </a:spcBef>
              <a:buSzPts val="2400"/>
              <a:buNone/>
              <a:defRPr sz="2400"/>
            </a:lvl3pPr>
            <a:lvl4pPr lvl="3" rtl="0">
              <a:spcBef>
                <a:spcPts val="0"/>
              </a:spcBef>
              <a:buSzPts val="2400"/>
              <a:buNone/>
              <a:defRPr sz="2400"/>
            </a:lvl4pPr>
            <a:lvl5pPr lvl="4" rtl="0">
              <a:spcBef>
                <a:spcPts val="0"/>
              </a:spcBef>
              <a:buSzPts val="2400"/>
              <a:buNone/>
              <a:defRPr sz="2400"/>
            </a:lvl5pPr>
            <a:lvl6pPr lvl="5" rtl="0">
              <a:spcBef>
                <a:spcPts val="0"/>
              </a:spcBef>
              <a:buSzPts val="2400"/>
              <a:buNone/>
              <a:defRPr sz="2400"/>
            </a:lvl6pPr>
            <a:lvl7pPr lvl="6" rtl="0">
              <a:spcBef>
                <a:spcPts val="0"/>
              </a:spcBef>
              <a:buSzPts val="2400"/>
              <a:buNone/>
              <a:defRPr sz="2400"/>
            </a:lvl7pPr>
            <a:lvl8pPr lvl="7" rtl="0">
              <a:spcBef>
                <a:spcPts val="0"/>
              </a:spcBef>
              <a:buSzPts val="2400"/>
              <a:buNone/>
              <a:defRPr sz="2400"/>
            </a:lvl8pPr>
            <a:lvl9pPr lvl="8" rtl="0">
              <a:spcBef>
                <a:spcPts val="0"/>
              </a:spcBef>
              <a:buSzPts val="2400"/>
              <a:buNone/>
              <a:defRPr sz="2400"/>
            </a:lvl9pPr>
          </a:lstStyle>
          <a:p/>
        </p:txBody>
      </p:sp>
      <p:sp>
        <p:nvSpPr>
          <p:cNvPr id="40" name="Shape 40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Shape 4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in 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rtl="0">
              <a:spcBef>
                <a:spcPts val="0"/>
              </a:spcBef>
              <a:buSzPts val="6000"/>
              <a:buNone/>
              <a:defRPr sz="6000"/>
            </a:lvl1pPr>
            <a:lvl2pPr lvl="1" rtl="0">
              <a:spcBef>
                <a:spcPts val="0"/>
              </a:spcBef>
              <a:buSzPts val="6000"/>
              <a:buNone/>
              <a:defRPr sz="6000"/>
            </a:lvl2pPr>
            <a:lvl3pPr lvl="2" rtl="0">
              <a:spcBef>
                <a:spcPts val="0"/>
              </a:spcBef>
              <a:buSzPts val="6000"/>
              <a:buNone/>
              <a:defRPr sz="6000"/>
            </a:lvl3pPr>
            <a:lvl4pPr lvl="3" rtl="0">
              <a:spcBef>
                <a:spcPts val="0"/>
              </a:spcBef>
              <a:buSzPts val="6000"/>
              <a:buNone/>
              <a:defRPr sz="6000"/>
            </a:lvl4pPr>
            <a:lvl5pPr lvl="4" rtl="0">
              <a:spcBef>
                <a:spcPts val="0"/>
              </a:spcBef>
              <a:buSzPts val="6000"/>
              <a:buNone/>
              <a:defRPr sz="6000"/>
            </a:lvl5pPr>
            <a:lvl6pPr lvl="5" rtl="0">
              <a:spcBef>
                <a:spcPts val="0"/>
              </a:spcBef>
              <a:buSzPts val="6000"/>
              <a:buNone/>
              <a:defRPr sz="6000"/>
            </a:lvl6pPr>
            <a:lvl7pPr lvl="6" rtl="0">
              <a:spcBef>
                <a:spcPts val="0"/>
              </a:spcBef>
              <a:buSzPts val="6000"/>
              <a:buNone/>
              <a:defRPr sz="6000"/>
            </a:lvl7pPr>
            <a:lvl8pPr lvl="7" rtl="0">
              <a:spcBef>
                <a:spcPts val="0"/>
              </a:spcBef>
              <a:buSzPts val="6000"/>
              <a:buNone/>
              <a:defRPr sz="6000"/>
            </a:lvl8pPr>
            <a:lvl9pPr lvl="8" rtl="0">
              <a:spcBef>
                <a:spcPts val="0"/>
              </a:spcBef>
              <a:buSzPts val="6000"/>
              <a:buNone/>
              <a:defRPr sz="6000"/>
            </a:lvl9pPr>
          </a:lstStyle>
          <a:p/>
        </p:txBody>
      </p:sp>
      <p:sp>
        <p:nvSpPr>
          <p:cNvPr id="44" name="Shape 4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ection title and 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/>
          <p:nvPr/>
        </p:nvSpPr>
        <p:spPr>
          <a:xfrm flipH="1">
            <a:off x="-75" y="0"/>
            <a:ext cx="7016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7" name="Shape 47"/>
          <p:cNvSpPr/>
          <p:nvPr/>
        </p:nvSpPr>
        <p:spPr>
          <a:xfrm rot="5400000">
            <a:off x="4391475" y="2518650"/>
            <a:ext cx="5142900" cy="1068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8" name="Shape 4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rtl="0" algn="ctr">
              <a:spcBef>
                <a:spcPts val="0"/>
              </a:spcBef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Shape 4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Shape 50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rtl="0">
              <a:spcBef>
                <a:spcPts val="0"/>
              </a:spcBef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Shape 5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4" name="Shape 54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5" name="Shape 55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Shape 5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terial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lvl="0" rtl="0">
              <a:spcBef>
                <a:spcPts val="0"/>
              </a:spcBef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 spd="slow">
    <p:fade thruBlk="1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Relationship Id="rId4" Type="http://schemas.openxmlformats.org/officeDocument/2006/relationships/image" Target="../media/image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://52.90.189.44:8080/background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github.com/thongnbui/MIDS_capstone" TargetMode="External"/><Relationship Id="rId4" Type="http://schemas.openxmlformats.org/officeDocument/2006/relationships/hyperlink" Target="https://machinelearningmastery.com/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jpg"/><Relationship Id="rId4" Type="http://schemas.openxmlformats.org/officeDocument/2006/relationships/image" Target="../media/image1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comments" Target="../comments/comment1.xml"/><Relationship Id="rId4" Type="http://schemas.openxmlformats.org/officeDocument/2006/relationships/hyperlink" Target="https://github.com/thongnbui/MIDS_capstone/blob/master/code/lstm2.py" TargetMode="External"/><Relationship Id="rId5" Type="http://schemas.openxmlformats.org/officeDocument/2006/relationships/image" Target="../media/image6.png"/><Relationship Id="rId6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github.com/thongnbui/MIDS_capstone/blob/master/code/multi_variate_lstm.ipynb" TargetMode="External"/><Relationship Id="rId4" Type="http://schemas.openxmlformats.org/officeDocument/2006/relationships/image" Target="../media/image3.png"/><Relationship Id="rId5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 sz="3000">
                <a:solidFill>
                  <a:srgbClr val="FFFF00"/>
                </a:solidFill>
              </a:rPr>
              <a:t>ML-based Investment Analytical Tool</a:t>
            </a:r>
          </a:p>
          <a:p>
            <a:pPr indent="0" lvl="0" marL="0" algn="ctr">
              <a:spcBef>
                <a:spcPts val="0"/>
              </a:spcBef>
              <a:buNone/>
            </a:pPr>
            <a:r>
              <a:rPr lang="en" sz="2400">
                <a:solidFill>
                  <a:srgbClr val="FFFF00"/>
                </a:solidFill>
              </a:rPr>
              <a:t>Meeting the needs of a changed Investment Clientele</a:t>
            </a:r>
          </a:p>
        </p:txBody>
      </p:sp>
      <p:sp>
        <p:nvSpPr>
          <p:cNvPr id="68" name="Shape 68"/>
          <p:cNvSpPr txBox="1"/>
          <p:nvPr/>
        </p:nvSpPr>
        <p:spPr>
          <a:xfrm>
            <a:off x="1680300" y="3620900"/>
            <a:ext cx="5783400" cy="67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 sz="1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Thong Bui, Sarah Kelley, Natarajan Shankar, </a:t>
            </a:r>
          </a:p>
          <a:p>
            <a:pPr indent="0" lvl="0" marL="0" rtl="0" algn="ctr">
              <a:spcBef>
                <a:spcPts val="0"/>
              </a:spcBef>
              <a:buNone/>
            </a:pPr>
            <a:r>
              <a:rPr lang="en" sz="1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Zhongqiao Jin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1B0583"/>
        </a:solid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 txBox="1"/>
          <p:nvPr>
            <p:ph type="title"/>
          </p:nvPr>
        </p:nvSpPr>
        <p:spPr>
          <a:xfrm>
            <a:off x="366350" y="105500"/>
            <a:ext cx="8222100" cy="4749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800"/>
              <a:t>Original User Interface Design</a:t>
            </a:r>
          </a:p>
        </p:txBody>
      </p:sp>
      <p:sp>
        <p:nvSpPr>
          <p:cNvPr id="160" name="Shape 160"/>
          <p:cNvSpPr txBox="1"/>
          <p:nvPr/>
        </p:nvSpPr>
        <p:spPr>
          <a:xfrm>
            <a:off x="2005400" y="234875"/>
            <a:ext cx="4944000" cy="46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Screen Shot 2017-11-14 at 6.33.53 PM.png" id="161" name="Shape 1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0350" y="721350"/>
            <a:ext cx="5596823" cy="4253826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Shape 162"/>
          <p:cNvSpPr txBox="1"/>
          <p:nvPr/>
        </p:nvSpPr>
        <p:spPr>
          <a:xfrm>
            <a:off x="2142450" y="470775"/>
            <a:ext cx="6810600" cy="7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3" name="Shape 163"/>
          <p:cNvSpPr txBox="1"/>
          <p:nvPr/>
        </p:nvSpPr>
        <p:spPr>
          <a:xfrm>
            <a:off x="2005400" y="-64125"/>
            <a:ext cx="4944000" cy="53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1B0583"/>
        </a:solidFill>
      </p:bgPr>
    </p:bg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 txBox="1"/>
          <p:nvPr>
            <p:ph type="title"/>
          </p:nvPr>
        </p:nvSpPr>
        <p:spPr>
          <a:xfrm>
            <a:off x="226075" y="357800"/>
            <a:ext cx="1351500" cy="2242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800"/>
              <a:t>User Testing and Feedback</a:t>
            </a:r>
          </a:p>
        </p:txBody>
      </p:sp>
      <p:sp>
        <p:nvSpPr>
          <p:cNvPr id="169" name="Shape 169"/>
          <p:cNvSpPr txBox="1"/>
          <p:nvPr/>
        </p:nvSpPr>
        <p:spPr>
          <a:xfrm>
            <a:off x="2095225" y="529625"/>
            <a:ext cx="6367800" cy="41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/>
              <a:t>User testing with 10 millennials</a:t>
            </a:r>
          </a:p>
          <a:p>
            <a: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/>
              <a:t>Demographics:</a:t>
            </a:r>
          </a:p>
          <a:p>
            <a: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○"/>
            </a:pPr>
            <a:r>
              <a:rPr lang="en"/>
              <a:t>21-36; all college educated, 6 women 4 men</a:t>
            </a:r>
          </a:p>
          <a:p>
            <a: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○"/>
            </a:pPr>
            <a:r>
              <a:rPr lang="en"/>
              <a:t>None in the financial industry or DS</a:t>
            </a:r>
          </a:p>
          <a:p>
            <a: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/>
              <a:t>Core feedback:</a:t>
            </a:r>
          </a:p>
          <a:p>
            <a: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○"/>
            </a:pPr>
            <a:r>
              <a:rPr lang="en"/>
              <a:t>Our interface is messy and doesn’t look professional -- “honestly it looks a little like a project from a  HTML 101 class”</a:t>
            </a:r>
          </a:p>
          <a:p>
            <a: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○"/>
            </a:pPr>
            <a:r>
              <a:rPr lang="en"/>
              <a:t>Don’t understand how the model works or why  they should trust it </a:t>
            </a:r>
          </a:p>
          <a:p>
            <a: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○"/>
            </a:pPr>
            <a:r>
              <a:rPr lang="en"/>
              <a:t>Found the graph extremely confusing</a:t>
            </a:r>
          </a:p>
          <a:p>
            <a: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○"/>
            </a:pPr>
            <a:r>
              <a:rPr lang="en"/>
              <a:t>Mixed feedback on level of detail: got both people wanting more detail and feeling like there was too much data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1B0583"/>
        </a:solidFill>
      </p:bgPr>
    </p:bg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 txBox="1"/>
          <p:nvPr>
            <p:ph type="title"/>
          </p:nvPr>
        </p:nvSpPr>
        <p:spPr>
          <a:xfrm>
            <a:off x="366350" y="105500"/>
            <a:ext cx="8222100" cy="4749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800"/>
              <a:t>Improved UI</a:t>
            </a:r>
          </a:p>
        </p:txBody>
      </p:sp>
      <p:sp>
        <p:nvSpPr>
          <p:cNvPr id="175" name="Shape 17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Or</a:t>
            </a:r>
          </a:p>
        </p:txBody>
      </p:sp>
      <p:sp>
        <p:nvSpPr>
          <p:cNvPr id="176" name="Shape 176"/>
          <p:cNvSpPr txBox="1"/>
          <p:nvPr/>
        </p:nvSpPr>
        <p:spPr>
          <a:xfrm>
            <a:off x="2005400" y="234875"/>
            <a:ext cx="4944000" cy="46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7" name="Shape 177"/>
          <p:cNvSpPr txBox="1"/>
          <p:nvPr/>
        </p:nvSpPr>
        <p:spPr>
          <a:xfrm>
            <a:off x="2142450" y="470775"/>
            <a:ext cx="6810600" cy="7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8" name="Shape 178"/>
          <p:cNvSpPr txBox="1"/>
          <p:nvPr/>
        </p:nvSpPr>
        <p:spPr>
          <a:xfrm>
            <a:off x="2005400" y="-64125"/>
            <a:ext cx="4944000" cy="53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79" name="Shape 1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6575" y="922501"/>
            <a:ext cx="7861648" cy="382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1B0583"/>
        </a:solidFill>
      </p:bgPr>
    </p:bg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 txBox="1"/>
          <p:nvPr>
            <p:ph type="title"/>
          </p:nvPr>
        </p:nvSpPr>
        <p:spPr>
          <a:xfrm>
            <a:off x="366350" y="105500"/>
            <a:ext cx="8222100" cy="4749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800"/>
              <a:t>Improved UI</a:t>
            </a:r>
          </a:p>
        </p:txBody>
      </p:sp>
      <p:sp>
        <p:nvSpPr>
          <p:cNvPr id="185" name="Shape 185"/>
          <p:cNvSpPr txBox="1"/>
          <p:nvPr/>
        </p:nvSpPr>
        <p:spPr>
          <a:xfrm>
            <a:off x="2005400" y="234875"/>
            <a:ext cx="4944000" cy="46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6" name="Shape 186"/>
          <p:cNvSpPr txBox="1"/>
          <p:nvPr/>
        </p:nvSpPr>
        <p:spPr>
          <a:xfrm>
            <a:off x="2142450" y="470775"/>
            <a:ext cx="6810600" cy="7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7" name="Shape 187"/>
          <p:cNvSpPr txBox="1"/>
          <p:nvPr/>
        </p:nvSpPr>
        <p:spPr>
          <a:xfrm>
            <a:off x="2005400" y="-64125"/>
            <a:ext cx="4944000" cy="53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88" name="Shape 1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5400" y="732775"/>
            <a:ext cx="5787351" cy="4224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1B0583"/>
        </a:solidFill>
      </p:bgPr>
    </p:bg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 txBox="1"/>
          <p:nvPr>
            <p:ph type="title"/>
          </p:nvPr>
        </p:nvSpPr>
        <p:spPr>
          <a:xfrm>
            <a:off x="104150" y="357800"/>
            <a:ext cx="1846500" cy="2242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 sz="1800"/>
              <a:t>How we communicate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 sz="1800"/>
              <a:t>value</a:t>
            </a:r>
          </a:p>
        </p:txBody>
      </p:sp>
      <p:sp>
        <p:nvSpPr>
          <p:cNvPr id="194" name="Shape 194"/>
          <p:cNvSpPr txBox="1"/>
          <p:nvPr/>
        </p:nvSpPr>
        <p:spPr>
          <a:xfrm>
            <a:off x="2072575" y="299850"/>
            <a:ext cx="6612600" cy="45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/>
              <a:t>Core question is how do we show our potential users why they should trust us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ts val="1800"/>
              <a:buFont typeface="Roboto"/>
              <a:buChar char="●"/>
            </a:pPr>
            <a:r>
              <a:rPr lang="en"/>
              <a:t>Limitations:</a:t>
            </a:r>
          </a:p>
          <a:p>
            <a: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○"/>
            </a:pPr>
            <a:r>
              <a:rPr lang="en"/>
              <a:t>Technical knowledge of audience</a:t>
            </a:r>
          </a:p>
          <a:p>
            <a: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○"/>
            </a:pPr>
            <a:r>
              <a:rPr lang="en"/>
              <a:t>Balancing demonstrating value with not being overly certain</a:t>
            </a: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</a:pPr>
            <a:r>
              <a:rPr lang="en"/>
              <a:t>Main tactic: written page describing at a higher level, with details on request</a:t>
            </a: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</a:pPr>
            <a:r>
              <a:rPr lang="en"/>
              <a:t>Overview of process in friendly language</a:t>
            </a: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</a:pPr>
            <a:r>
              <a:rPr lang="en"/>
              <a:t>Describe model testing/verification</a:t>
            </a: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</a:pPr>
            <a:r>
              <a:rPr lang="en"/>
              <a:t>Describe limitations</a:t>
            </a:r>
          </a:p>
          <a:p>
            <a: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/>
              <a:t>Core feedback:</a:t>
            </a:r>
          </a:p>
          <a:p>
            <a: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○"/>
            </a:pPr>
            <a:r>
              <a:rPr lang="en"/>
              <a:t>Reading model description test, users generally felt that they had a good basic understanding</a:t>
            </a:r>
          </a:p>
          <a:p>
            <a: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○"/>
            </a:pPr>
            <a:r>
              <a:rPr lang="en"/>
              <a:t>“I feel like the website isn’t trying to trick me -- you are upfront about the uncertainty”</a:t>
            </a:r>
          </a:p>
          <a:p>
            <a: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○"/>
            </a:pPr>
            <a:r>
              <a:rPr lang="en"/>
              <a:t>“Can I use this now?” (I  said no)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1B0583"/>
        </a:solidFill>
      </p:bgPr>
    </p:bg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 txBox="1"/>
          <p:nvPr>
            <p:ph type="title"/>
          </p:nvPr>
        </p:nvSpPr>
        <p:spPr>
          <a:xfrm>
            <a:off x="7244250" y="206125"/>
            <a:ext cx="1815900" cy="4327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  <a:p>
            <a:pPr indent="0" lvl="0" marL="0" rtl="0">
              <a:spcBef>
                <a:spcPts val="0"/>
              </a:spcBef>
              <a:buNone/>
            </a:pPr>
            <a:r>
              <a:rPr lang="en" sz="2400">
                <a:solidFill>
                  <a:srgbClr val="FFFFFF"/>
                </a:solidFill>
              </a:rPr>
              <a:t>Next steps</a:t>
            </a:r>
          </a:p>
        </p:txBody>
      </p:sp>
      <p:sp>
        <p:nvSpPr>
          <p:cNvPr id="200" name="Shape 200"/>
          <p:cNvSpPr txBox="1"/>
          <p:nvPr>
            <p:ph idx="1" type="subTitle"/>
          </p:nvPr>
        </p:nvSpPr>
        <p:spPr>
          <a:xfrm>
            <a:off x="265500" y="206150"/>
            <a:ext cx="6124500" cy="4740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buClr>
                <a:srgbClr val="434343"/>
              </a:buClr>
              <a:buSzPts val="1800"/>
              <a:buChar char="●"/>
            </a:pPr>
            <a:r>
              <a:rPr lang="en" sz="1800">
                <a:solidFill>
                  <a:srgbClr val="434343"/>
                </a:solidFill>
              </a:rPr>
              <a:t>Our presented product is a prototype but it is has large potential</a:t>
            </a:r>
          </a:p>
          <a:p>
            <a:pPr indent="0" lvl="0" marL="0" rtl="0" algn="l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434343"/>
              </a:solidFill>
            </a:endParaRPr>
          </a:p>
          <a:p>
            <a:pPr indent="-342900" lvl="0" marL="457200" rtl="0" algn="l">
              <a:spcBef>
                <a:spcPts val="0"/>
              </a:spcBef>
              <a:buClr>
                <a:srgbClr val="434343"/>
              </a:buClr>
              <a:buSzPts val="1800"/>
              <a:buChar char="●"/>
            </a:pPr>
            <a:r>
              <a:rPr lang="en" sz="1800">
                <a:solidFill>
                  <a:srgbClr val="434343"/>
                </a:solidFill>
              </a:rPr>
              <a:t>It is data driven, incorporates analytical intelligence, presents a simple user interface and is intended to be open for use</a:t>
            </a:r>
          </a:p>
          <a:p>
            <a:pPr indent="0" lvl="0" marL="0" rtl="0" algn="l">
              <a:spcBef>
                <a:spcPts val="0"/>
              </a:spcBef>
              <a:buNone/>
            </a:pPr>
            <a:r>
              <a:rPr lang="en" sz="1800">
                <a:solidFill>
                  <a:srgbClr val="434343"/>
                </a:solidFill>
              </a:rPr>
              <a:t> </a:t>
            </a: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●"/>
            </a:pPr>
            <a:r>
              <a:rPr lang="en" sz="1800">
                <a:solidFill>
                  <a:srgbClr val="434343"/>
                </a:solidFill>
              </a:rPr>
              <a:t>Product enhancements for functionality and robustness</a:t>
            </a:r>
          </a:p>
          <a:p>
            <a:pPr indent="-317500" lvl="0" marL="914400" rtl="0" algn="l">
              <a:spcBef>
                <a:spcPts val="0"/>
              </a:spcBef>
              <a:buClr>
                <a:srgbClr val="434343"/>
              </a:buClr>
              <a:buSzPts val="1400"/>
              <a:buChar char="●"/>
            </a:pPr>
            <a:r>
              <a:rPr lang="en" sz="1400">
                <a:solidFill>
                  <a:srgbClr val="434343"/>
                </a:solidFill>
              </a:rPr>
              <a:t>Conduct market tests to understand usage patterns and results</a:t>
            </a:r>
          </a:p>
          <a:p>
            <a:pPr indent="0" lvl="0" marL="0" rtl="0" algn="l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rgbClr val="434343"/>
              </a:solidFill>
            </a:endParaRPr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</a:pPr>
            <a:r>
              <a:rPr lang="en" sz="1400">
                <a:solidFill>
                  <a:srgbClr val="434343"/>
                </a:solidFill>
              </a:rPr>
              <a:t>Product internals:</a:t>
            </a:r>
          </a:p>
          <a:p>
            <a:pPr indent="-317500" lvl="1" marL="13716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</a:pPr>
            <a:r>
              <a:rPr lang="en" sz="1400">
                <a:solidFill>
                  <a:srgbClr val="434343"/>
                </a:solidFill>
              </a:rPr>
              <a:t>Extend the natural language and sentiment interpretation capability</a:t>
            </a:r>
          </a:p>
          <a:p>
            <a:pPr indent="-317500" lvl="1" marL="13716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</a:pPr>
            <a:r>
              <a:rPr lang="en" sz="1400">
                <a:solidFill>
                  <a:srgbClr val="434343"/>
                </a:solidFill>
              </a:rPr>
              <a:t>Extend the training data to enhance the predictive capability</a:t>
            </a:r>
          </a:p>
          <a:p>
            <a:pPr indent="-317500" lvl="1" marL="13716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</a:pPr>
            <a:r>
              <a:rPr lang="en" sz="1400">
                <a:solidFill>
                  <a:srgbClr val="434343"/>
                </a:solidFill>
              </a:rPr>
              <a:t>Provide more user options</a:t>
            </a:r>
          </a:p>
          <a:p>
            <a:pPr indent="-317500" lvl="1" marL="1371600" rtl="0" algn="l">
              <a:spcBef>
                <a:spcPts val="0"/>
              </a:spcBef>
              <a:buClr>
                <a:srgbClr val="434343"/>
              </a:buClr>
              <a:buSzPts val="1400"/>
              <a:buChar char="○"/>
            </a:pPr>
            <a:r>
              <a:rPr lang="en" sz="1400">
                <a:solidFill>
                  <a:srgbClr val="434343"/>
                </a:solidFill>
              </a:rPr>
              <a:t>Provide flexible predictive time periods</a:t>
            </a:r>
          </a:p>
          <a:p>
            <a:pPr indent="0" lvl="0" mar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pic>
        <p:nvPicPr>
          <p:cNvPr id="201" name="Shape 2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90025" y="0"/>
            <a:ext cx="2753974" cy="2179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Shape 2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90025" y="2932775"/>
            <a:ext cx="2753974" cy="2210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1B0583"/>
        </a:solidFill>
      </p:bgPr>
    </p:bg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 txBox="1"/>
          <p:nvPr>
            <p:ph type="title"/>
          </p:nvPr>
        </p:nvSpPr>
        <p:spPr>
          <a:xfrm>
            <a:off x="274375" y="0"/>
            <a:ext cx="8222100" cy="7677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Demo</a:t>
            </a:r>
          </a:p>
        </p:txBody>
      </p:sp>
      <p:sp>
        <p:nvSpPr>
          <p:cNvPr id="208" name="Shape 208"/>
          <p:cNvSpPr txBox="1"/>
          <p:nvPr>
            <p:ph idx="1" type="body"/>
          </p:nvPr>
        </p:nvSpPr>
        <p:spPr>
          <a:xfrm>
            <a:off x="387900" y="1067250"/>
            <a:ext cx="8368200" cy="33189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We have webapp ready: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http://52.90.189.44:8080/background</a:t>
            </a:r>
            <a:r>
              <a:rPr lang="en"/>
              <a:t> </a:t>
            </a: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Observations: For the last 90 days:</a:t>
            </a: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Within the same time period: higher risk yields higher returns</a:t>
            </a: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Longer time period yields higher returns </a:t>
            </a: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400"/>
              <a:buChar char="-"/>
            </a:pPr>
            <a:r>
              <a:rPr lang="en"/>
              <a:t>Ex: returns of 60 days &gt; 45 days &gt; 30 days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1B0583"/>
        </a:solidFill>
      </p:bgPr>
    </p:bg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 txBox="1"/>
          <p:nvPr>
            <p:ph type="title"/>
          </p:nvPr>
        </p:nvSpPr>
        <p:spPr>
          <a:xfrm>
            <a:off x="226075" y="854025"/>
            <a:ext cx="1357200" cy="261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buNone/>
            </a:pPr>
            <a:r>
              <a:t/>
            </a:r>
            <a:endParaRPr sz="3000"/>
          </a:p>
          <a:p>
            <a:pPr indent="0" lvl="0" marL="0" rtl="0" algn="ctr">
              <a:spcBef>
                <a:spcPts val="0"/>
              </a:spcBef>
              <a:buNone/>
            </a:pPr>
            <a:r>
              <a:rPr lang="en" sz="3000"/>
              <a:t>Thank you!</a:t>
            </a:r>
          </a:p>
          <a:p>
            <a:pPr indent="0" lvl="0" marL="0" rtl="0" algn="ctr">
              <a:spcBef>
                <a:spcPts val="0"/>
              </a:spcBef>
              <a:buNone/>
            </a:pPr>
            <a:r>
              <a:t/>
            </a:r>
            <a:endParaRPr sz="3000"/>
          </a:p>
          <a:p>
            <a:pPr indent="0" lvl="0" marL="0" rtl="0" algn="ctr">
              <a:spcBef>
                <a:spcPts val="0"/>
              </a:spcBef>
              <a:buNone/>
            </a:pPr>
            <a:r>
              <a:rPr lang="en" sz="3000"/>
              <a:t>Q&amp;A</a:t>
            </a:r>
          </a:p>
        </p:txBody>
      </p:sp>
      <p:sp>
        <p:nvSpPr>
          <p:cNvPr id="214" name="Shape 214"/>
          <p:cNvSpPr txBox="1"/>
          <p:nvPr/>
        </p:nvSpPr>
        <p:spPr>
          <a:xfrm>
            <a:off x="1989450" y="234775"/>
            <a:ext cx="7006200" cy="472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Github: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https://github.com/thongnbui/MIDS_capstone</a:t>
            </a: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documents: all the documents created for this project</a:t>
            </a:r>
          </a:p>
          <a:p>
            <a:pPr indent="-317500" lvl="0" marL="457200" rtl="0">
              <a:spcBef>
                <a:spcPts val="0"/>
              </a:spcBef>
              <a:buSzPts val="1400"/>
              <a:buChar char="-"/>
            </a:pPr>
            <a:r>
              <a:rPr lang="en"/>
              <a:t>WebApp: flask webapp code</a:t>
            </a: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code: all the back-end codes</a:t>
            </a:r>
          </a:p>
          <a:p>
            <a:pPr indent="-317500" lvl="0" marL="457200" rtl="0">
              <a:spcBef>
                <a:spcPts val="0"/>
              </a:spcBef>
              <a:buSzPts val="1400"/>
              <a:buChar char="-"/>
            </a:pPr>
            <a:r>
              <a:rPr lang="en"/>
              <a:t>config: all the config files used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buNone/>
            </a:pPr>
            <a:r>
              <a:rPr lang="en"/>
              <a:t>References:</a:t>
            </a:r>
          </a:p>
          <a:p>
            <a:pPr indent="-317500" lvl="0" marL="457200" rtl="0">
              <a:spcBef>
                <a:spcPts val="0"/>
              </a:spcBef>
              <a:buSzPts val="1400"/>
              <a:buChar char="-"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https://machinelearningmastery.com/</a:t>
            </a:r>
            <a:r>
              <a:rPr lang="en"/>
              <a:t> 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1B0583"/>
        </a:solid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/>
          <p:nvPr>
            <p:ph type="title"/>
          </p:nvPr>
        </p:nvSpPr>
        <p:spPr>
          <a:xfrm>
            <a:off x="-100" y="0"/>
            <a:ext cx="9144000" cy="7677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New Markets, Money Management, Data Science </a:t>
            </a:r>
          </a:p>
        </p:txBody>
      </p:sp>
      <p:sp>
        <p:nvSpPr>
          <p:cNvPr id="74" name="Shape 74"/>
          <p:cNvSpPr txBox="1"/>
          <p:nvPr>
            <p:ph idx="1" type="body"/>
          </p:nvPr>
        </p:nvSpPr>
        <p:spPr>
          <a:xfrm>
            <a:off x="51200" y="1011900"/>
            <a:ext cx="6333900" cy="3974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New investment segment has been recognized, with huge potential</a:t>
            </a:r>
          </a:p>
          <a:p>
            <a:pPr indent="-304800" lvl="1" marL="9144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Millennials have invested in lower numbers - the largest potential segment</a:t>
            </a:r>
          </a:p>
          <a:p>
            <a:pPr indent="-304800" lvl="1" marL="9144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Millennials’ investment behavior different from that of prior generations</a:t>
            </a:r>
          </a:p>
          <a:p>
            <a:pPr indent="-304800" lvl="1" marL="9144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Robin Hood: Raised $176M, recently $100 Million at a $1.3B valuation</a:t>
            </a:r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To support the new market, financial Industry disruption is underway</a:t>
            </a:r>
          </a:p>
          <a:p>
            <a:pPr indent="-304800" lvl="1" marL="9144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Zero-fee trades</a:t>
            </a:r>
          </a:p>
          <a:p>
            <a:pPr indent="-304800" lvl="1" marL="9144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No storefront offices, research reports, analytical tools</a:t>
            </a:r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The new market is this project’s business driver</a:t>
            </a:r>
          </a:p>
          <a:p>
            <a:pPr indent="-304800" lvl="1" marL="9144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We offer a </a:t>
            </a:r>
            <a:r>
              <a:rPr lang="en" sz="120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financial</a:t>
            </a: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application that complements this new market</a:t>
            </a:r>
          </a:p>
          <a:p>
            <a:pPr indent="-304800" lvl="1" marL="9144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Why us?</a:t>
            </a:r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</a:pPr>
            <a:r>
              <a:rPr lang="en" sz="1200">
                <a:solidFill>
                  <a:srgbClr val="000000"/>
                </a:solidFill>
              </a:rPr>
              <a:t>Data forms the basis of investment decisions</a:t>
            </a:r>
          </a:p>
          <a:p>
            <a:pPr indent="-304800" lvl="1" marL="9144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</a:pPr>
            <a:r>
              <a:rPr lang="en" sz="1200">
                <a:solidFill>
                  <a:srgbClr val="000000"/>
                </a:solidFill>
              </a:rPr>
              <a:t>Quantitative and Natural</a:t>
            </a:r>
          </a:p>
          <a:p>
            <a:pPr indent="-304800" lvl="1" marL="9144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</a:pPr>
            <a:r>
              <a:rPr lang="en" sz="1200">
                <a:solidFill>
                  <a:srgbClr val="000000"/>
                </a:solidFill>
              </a:rPr>
              <a:t>But is voluminous and is in raw form</a:t>
            </a:r>
          </a:p>
          <a:p>
            <a:pPr indent="-304800" lvl="1" marL="9144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</a:pPr>
            <a:r>
              <a:rPr lang="en" sz="1200">
                <a:solidFill>
                  <a:srgbClr val="000000"/>
                </a:solidFill>
              </a:rPr>
              <a:t>Needs tools and expertise, for insight</a:t>
            </a:r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Leading to the birth of:</a:t>
            </a:r>
          </a:p>
          <a:p>
            <a:pPr indent="-304800" lvl="1" marL="914400" rtl="0">
              <a:spcBef>
                <a:spcPts val="0"/>
              </a:spcBef>
              <a:buClr>
                <a:srgbClr val="222222"/>
              </a:buClr>
              <a:buSzPts val="1200"/>
              <a:buFont typeface="Arial"/>
              <a:buChar char="○"/>
            </a:pPr>
            <a:r>
              <a:rPr lang="en" sz="120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“Investment Analytical Tool”: pick the best stocks from S&amp;P500 given preferences of long-term period and risk</a:t>
            </a:r>
          </a:p>
        </p:txBody>
      </p:sp>
      <p:pic>
        <p:nvPicPr>
          <p:cNvPr id="75" name="Shape 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85100" y="1011900"/>
            <a:ext cx="2758901" cy="2187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Shape 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85100" y="2949825"/>
            <a:ext cx="2758900" cy="2187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1B0583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/>
          <p:nvPr>
            <p:ph idx="1" type="body"/>
          </p:nvPr>
        </p:nvSpPr>
        <p:spPr>
          <a:xfrm>
            <a:off x="184750" y="1015825"/>
            <a:ext cx="2962800" cy="3963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Approaches:</a:t>
            </a: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 are providing a web-based solution to recommend individual stocks for the investors. The solution is leveraging both time series/static numeric data as well as NLP data to predict the future stock price and recommend it to the user based on their risk aversion</a:t>
            </a: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Highlights:</a:t>
            </a:r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Enhanced input feature coverage</a:t>
            </a:r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News sentiment feature inputs</a:t>
            </a:r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LSTM-based predictive model</a:t>
            </a:r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Cross validated results</a:t>
            </a:r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Risk exposure caveat </a:t>
            </a:r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Interactive UI allow user to select Risk aversion</a:t>
            </a: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82" name="Shape 82"/>
          <p:cNvSpPr/>
          <p:nvPr/>
        </p:nvSpPr>
        <p:spPr>
          <a:xfrm>
            <a:off x="3413100" y="1270175"/>
            <a:ext cx="5537400" cy="12279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3" name="Shape 83"/>
          <p:cNvSpPr txBox="1"/>
          <p:nvPr>
            <p:ph type="title"/>
          </p:nvPr>
        </p:nvSpPr>
        <p:spPr>
          <a:xfrm>
            <a:off x="285825" y="0"/>
            <a:ext cx="8222100" cy="7677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Approaches</a:t>
            </a:r>
          </a:p>
        </p:txBody>
      </p:sp>
      <p:sp>
        <p:nvSpPr>
          <p:cNvPr id="84" name="Shape 84"/>
          <p:cNvSpPr/>
          <p:nvPr/>
        </p:nvSpPr>
        <p:spPr>
          <a:xfrm>
            <a:off x="6041513" y="1688700"/>
            <a:ext cx="1169400" cy="477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b="1" lang="en" sz="1000">
                <a:solidFill>
                  <a:srgbClr val="FFFFFF"/>
                </a:solidFill>
              </a:rPr>
              <a:t>Stock Price Data</a:t>
            </a:r>
          </a:p>
        </p:txBody>
      </p:sp>
      <p:sp>
        <p:nvSpPr>
          <p:cNvPr id="85" name="Shape 85"/>
          <p:cNvSpPr/>
          <p:nvPr/>
        </p:nvSpPr>
        <p:spPr>
          <a:xfrm>
            <a:off x="7395950" y="1688700"/>
            <a:ext cx="1169400" cy="477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b="1" lang="en" sz="1000">
                <a:solidFill>
                  <a:srgbClr val="FFFFFF"/>
                </a:solidFill>
              </a:rPr>
              <a:t>Company News Data</a:t>
            </a:r>
          </a:p>
        </p:txBody>
      </p:sp>
      <p:sp>
        <p:nvSpPr>
          <p:cNvPr id="86" name="Shape 86"/>
          <p:cNvSpPr/>
          <p:nvPr/>
        </p:nvSpPr>
        <p:spPr>
          <a:xfrm>
            <a:off x="4687100" y="1688700"/>
            <a:ext cx="1169400" cy="477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b="1" lang="en" sz="1000">
                <a:solidFill>
                  <a:srgbClr val="FFFFFF"/>
                </a:solidFill>
              </a:rPr>
              <a:t>Company Fundamental Data</a:t>
            </a:r>
          </a:p>
        </p:txBody>
      </p:sp>
      <p:sp>
        <p:nvSpPr>
          <p:cNvPr id="87" name="Shape 87"/>
          <p:cNvSpPr/>
          <p:nvPr/>
        </p:nvSpPr>
        <p:spPr>
          <a:xfrm>
            <a:off x="3413100" y="1270175"/>
            <a:ext cx="1815900" cy="271500"/>
          </a:xfrm>
          <a:prstGeom prst="rect">
            <a:avLst/>
          </a:prstGeom>
          <a:solidFill>
            <a:srgbClr val="FCE5CD"/>
          </a:solidFill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b="1" lang="en"/>
              <a:t>Source</a:t>
            </a:r>
          </a:p>
        </p:txBody>
      </p:sp>
      <p:sp>
        <p:nvSpPr>
          <p:cNvPr id="88" name="Shape 88"/>
          <p:cNvSpPr/>
          <p:nvPr/>
        </p:nvSpPr>
        <p:spPr>
          <a:xfrm>
            <a:off x="3413075" y="2498125"/>
            <a:ext cx="5537400" cy="8982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9" name="Shape 89"/>
          <p:cNvSpPr/>
          <p:nvPr/>
        </p:nvSpPr>
        <p:spPr>
          <a:xfrm>
            <a:off x="3413100" y="2498125"/>
            <a:ext cx="1815900" cy="271500"/>
          </a:xfrm>
          <a:prstGeom prst="rect">
            <a:avLst/>
          </a:prstGeom>
          <a:solidFill>
            <a:srgbClr val="FCE5CD"/>
          </a:solidFill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b="1" lang="en"/>
              <a:t>Algorithm</a:t>
            </a:r>
          </a:p>
        </p:txBody>
      </p:sp>
      <p:sp>
        <p:nvSpPr>
          <p:cNvPr id="90" name="Shape 90"/>
          <p:cNvSpPr/>
          <p:nvPr/>
        </p:nvSpPr>
        <p:spPr>
          <a:xfrm>
            <a:off x="3413075" y="3396325"/>
            <a:ext cx="5537400" cy="10035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1" name="Shape 91"/>
          <p:cNvSpPr/>
          <p:nvPr/>
        </p:nvSpPr>
        <p:spPr>
          <a:xfrm>
            <a:off x="3413100" y="3396325"/>
            <a:ext cx="1815900" cy="271500"/>
          </a:xfrm>
          <a:prstGeom prst="rect">
            <a:avLst/>
          </a:prstGeom>
          <a:solidFill>
            <a:srgbClr val="FCE5CD"/>
          </a:solidFill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b="1" lang="en"/>
              <a:t>Recommendation</a:t>
            </a:r>
          </a:p>
        </p:txBody>
      </p:sp>
      <p:sp>
        <p:nvSpPr>
          <p:cNvPr id="92" name="Shape 92"/>
          <p:cNvSpPr/>
          <p:nvPr/>
        </p:nvSpPr>
        <p:spPr>
          <a:xfrm>
            <a:off x="6043950" y="2696125"/>
            <a:ext cx="1169400" cy="477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b="1" lang="en" sz="1000">
                <a:solidFill>
                  <a:srgbClr val="FFFFFF"/>
                </a:solidFill>
              </a:rPr>
              <a:t>LSTM Predictive Model</a:t>
            </a:r>
          </a:p>
        </p:txBody>
      </p:sp>
      <p:sp>
        <p:nvSpPr>
          <p:cNvPr id="93" name="Shape 93"/>
          <p:cNvSpPr/>
          <p:nvPr/>
        </p:nvSpPr>
        <p:spPr>
          <a:xfrm>
            <a:off x="5365500" y="3591925"/>
            <a:ext cx="2526300" cy="477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b="1" lang="en" sz="1000">
                <a:solidFill>
                  <a:srgbClr val="FFFFFF"/>
                </a:solidFill>
              </a:rPr>
              <a:t>Stock recommendation based on user’s request</a:t>
            </a:r>
          </a:p>
        </p:txBody>
      </p:sp>
      <p:sp>
        <p:nvSpPr>
          <p:cNvPr id="94" name="Shape 94"/>
          <p:cNvSpPr/>
          <p:nvPr/>
        </p:nvSpPr>
        <p:spPr>
          <a:xfrm>
            <a:off x="6542675" y="2169475"/>
            <a:ext cx="167100" cy="5268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351C75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5" name="Shape 95"/>
          <p:cNvSpPr/>
          <p:nvPr/>
        </p:nvSpPr>
        <p:spPr>
          <a:xfrm>
            <a:off x="6375575" y="3173425"/>
            <a:ext cx="167100" cy="4047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351C75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6" name="Shape 96"/>
          <p:cNvSpPr/>
          <p:nvPr/>
        </p:nvSpPr>
        <p:spPr>
          <a:xfrm>
            <a:off x="5229025" y="2216725"/>
            <a:ext cx="2774400" cy="107700"/>
          </a:xfrm>
          <a:prstGeom prst="rect">
            <a:avLst/>
          </a:prstGeom>
          <a:solidFill>
            <a:srgbClr val="351C75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7" name="Shape 97"/>
          <p:cNvSpPr/>
          <p:nvPr/>
        </p:nvSpPr>
        <p:spPr>
          <a:xfrm>
            <a:off x="5229025" y="2172000"/>
            <a:ext cx="107400" cy="107700"/>
          </a:xfrm>
          <a:prstGeom prst="rect">
            <a:avLst/>
          </a:prstGeom>
          <a:solidFill>
            <a:srgbClr val="351C75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8" name="Shape 98"/>
          <p:cNvSpPr/>
          <p:nvPr/>
        </p:nvSpPr>
        <p:spPr>
          <a:xfrm>
            <a:off x="7896025" y="2172000"/>
            <a:ext cx="107400" cy="107700"/>
          </a:xfrm>
          <a:prstGeom prst="rect">
            <a:avLst/>
          </a:prstGeom>
          <a:solidFill>
            <a:srgbClr val="351C75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9" name="Shape 99"/>
          <p:cNvSpPr/>
          <p:nvPr/>
        </p:nvSpPr>
        <p:spPr>
          <a:xfrm>
            <a:off x="8138900" y="2097325"/>
            <a:ext cx="704100" cy="346500"/>
          </a:xfrm>
          <a:prstGeom prst="rect">
            <a:avLst/>
          </a:prstGeom>
          <a:solidFill>
            <a:srgbClr val="76A5AF"/>
          </a:solidFill>
          <a:ln cap="flat" cmpd="sng" w="9525">
            <a:solidFill>
              <a:srgbClr val="A2C4C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buNone/>
            </a:pPr>
            <a:r>
              <a:rPr b="1" lang="en" sz="800">
                <a:solidFill>
                  <a:srgbClr val="FFFFFF"/>
                </a:solidFill>
              </a:rPr>
              <a:t>Sentiment</a:t>
            </a:r>
          </a:p>
          <a:p>
            <a:pPr indent="0" lvl="0" marL="0" algn="ctr">
              <a:spcBef>
                <a:spcPts val="0"/>
              </a:spcBef>
              <a:buNone/>
            </a:pPr>
            <a:r>
              <a:rPr b="1" lang="en" sz="800">
                <a:solidFill>
                  <a:srgbClr val="FFFFFF"/>
                </a:solidFill>
              </a:rPr>
              <a:t>Score</a:t>
            </a:r>
          </a:p>
        </p:txBody>
      </p:sp>
      <p:sp>
        <p:nvSpPr>
          <p:cNvPr id="100" name="Shape 100"/>
          <p:cNvSpPr txBox="1"/>
          <p:nvPr/>
        </p:nvSpPr>
        <p:spPr>
          <a:xfrm>
            <a:off x="5474550" y="903000"/>
            <a:ext cx="1921500" cy="2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b="1" lang="en" sz="1200"/>
              <a:t>Product Work Flow</a:t>
            </a:r>
          </a:p>
        </p:txBody>
      </p:sp>
      <p:sp>
        <p:nvSpPr>
          <p:cNvPr id="101" name="Shape 101"/>
          <p:cNvSpPr/>
          <p:nvPr/>
        </p:nvSpPr>
        <p:spPr>
          <a:xfrm rot="10800000">
            <a:off x="6709775" y="3173425"/>
            <a:ext cx="167100" cy="4047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351C75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1B0583"/>
        </a:solid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 txBox="1"/>
          <p:nvPr>
            <p:ph type="title"/>
          </p:nvPr>
        </p:nvSpPr>
        <p:spPr>
          <a:xfrm>
            <a:off x="285825" y="0"/>
            <a:ext cx="8222100" cy="7677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Detailed System Architecture</a:t>
            </a:r>
          </a:p>
        </p:txBody>
      </p:sp>
      <p:sp>
        <p:nvSpPr>
          <p:cNvPr id="107" name="Shape 107"/>
          <p:cNvSpPr txBox="1"/>
          <p:nvPr>
            <p:ph idx="1" type="body"/>
          </p:nvPr>
        </p:nvSpPr>
        <p:spPr>
          <a:xfrm>
            <a:off x="471900" y="943650"/>
            <a:ext cx="8222100" cy="36855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08" name="Shape 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800" y="943650"/>
            <a:ext cx="8620299" cy="357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1B0583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/>
          <p:nvPr>
            <p:ph type="title"/>
          </p:nvPr>
        </p:nvSpPr>
        <p:spPr>
          <a:xfrm>
            <a:off x="226075" y="357800"/>
            <a:ext cx="1351500" cy="2242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800"/>
              <a:t>Data Analysis</a:t>
            </a:r>
          </a:p>
        </p:txBody>
      </p:sp>
      <p:sp>
        <p:nvSpPr>
          <p:cNvPr id="114" name="Shape 114"/>
          <p:cNvSpPr txBox="1"/>
          <p:nvPr/>
        </p:nvSpPr>
        <p:spPr>
          <a:xfrm>
            <a:off x="2072575" y="299850"/>
            <a:ext cx="4586400" cy="45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800"/>
              <a:t>Data Analysis:</a:t>
            </a:r>
          </a:p>
          <a:p>
            <a:pPr indent="-317500" lvl="0" marL="457200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SzPts val="1400"/>
              <a:buAutoNum type="arabicPeriod"/>
            </a:pPr>
            <a:r>
              <a:rPr lang="en">
                <a:highlight>
                  <a:srgbClr val="FFFFFF"/>
                </a:highlight>
              </a:rPr>
              <a:t>Stock price data from 2000: Adj Close, Volume</a:t>
            </a:r>
          </a:p>
          <a:p>
            <a: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>
                <a:highlight>
                  <a:srgbClr val="FFFFFF"/>
                </a:highlight>
              </a:rPr>
              <a:t>Revenue data from 2009:</a:t>
            </a:r>
          </a:p>
          <a:p>
            <a:pPr indent="-317500" lvl="1" marL="914400" rtl="0">
              <a:lnSpc>
                <a:spcPct val="115000"/>
              </a:lnSpc>
              <a:spcBef>
                <a:spcPts val="1100"/>
              </a:spcBef>
              <a:spcAft>
                <a:spcPts val="700"/>
              </a:spcAft>
              <a:buSzPts val="1400"/>
              <a:buChar char="○"/>
            </a:pPr>
            <a:r>
              <a:rPr lang="en"/>
              <a:t>Use</a:t>
            </a:r>
            <a:r>
              <a:rPr lang="en"/>
              <a:t> totalgrossprofit, totalrevenue, netincome, basiceps</a:t>
            </a:r>
          </a:p>
          <a:p>
            <a:pPr indent="-317500" lvl="1" marL="914400" rtl="0">
              <a:lnSpc>
                <a:spcPct val="115000"/>
              </a:lnSpc>
              <a:spcBef>
                <a:spcPts val="1100"/>
              </a:spcBef>
              <a:spcAft>
                <a:spcPts val="700"/>
              </a:spcAft>
              <a:buSzPts val="1400"/>
              <a:buChar char="○"/>
            </a:pPr>
            <a:r>
              <a:rPr lang="en"/>
              <a:t>Other features (operatingrevenue) are mostly 0s so we decided to drop them</a:t>
            </a:r>
          </a:p>
          <a:p>
            <a:pPr indent="0" lvl="0" marL="0" rtl="0">
              <a:lnSpc>
                <a:spcPct val="115000"/>
              </a:lnSpc>
              <a:spcBef>
                <a:spcPts val="1100"/>
              </a:spcBef>
              <a:spcAft>
                <a:spcPts val="700"/>
              </a:spcAft>
              <a:buNone/>
            </a:pPr>
            <a:r>
              <a:rPr lang="en"/>
              <a:t>3. News data starts from 2015:</a:t>
            </a:r>
          </a:p>
          <a:p>
            <a:pPr indent="-317500" lvl="1" marL="914400" rtl="0">
              <a:lnSpc>
                <a:spcPct val="115000"/>
              </a:lnSpc>
              <a:spcBef>
                <a:spcPts val="1100"/>
              </a:spcBef>
              <a:spcAft>
                <a:spcPts val="700"/>
              </a:spcAft>
              <a:buSzPts val="1400"/>
              <a:buChar char="○"/>
            </a:pPr>
            <a:r>
              <a:rPr lang="en"/>
              <a:t>Sentiment analysis to generate subjectivity, positivity</a:t>
            </a:r>
          </a:p>
          <a:p>
            <a:pPr indent="-317500" lvl="1" marL="914400" rtl="0">
              <a:lnSpc>
                <a:spcPct val="115000"/>
              </a:lnSpc>
              <a:spcBef>
                <a:spcPts val="1100"/>
              </a:spcBef>
              <a:spcAft>
                <a:spcPts val="700"/>
              </a:spcAft>
              <a:buSzPts val="1400"/>
              <a:buChar char="○"/>
            </a:pPr>
            <a:r>
              <a:rPr lang="en"/>
              <a:t>Generate buy, sell. </a:t>
            </a:r>
          </a:p>
          <a:p>
            <a:pPr indent="-295275" lvl="0" marL="457200" rtl="0">
              <a:lnSpc>
                <a:spcPct val="115000"/>
              </a:lnSpc>
              <a:spcBef>
                <a:spcPts val="1100"/>
              </a:spcBef>
              <a:spcAft>
                <a:spcPts val="700"/>
              </a:spcAft>
              <a:buSzPts val="1050"/>
              <a:buChar char="●"/>
            </a:pPr>
            <a:r>
              <a:rPr lang="en"/>
              <a:t>Data quality concerns with free data services</a:t>
            </a:r>
          </a:p>
          <a:p>
            <a:pPr indent="-295275" lvl="0" marL="457200" rtl="0">
              <a:lnSpc>
                <a:spcPct val="115000"/>
              </a:lnSpc>
              <a:spcBef>
                <a:spcPts val="1100"/>
              </a:spcBef>
              <a:spcAft>
                <a:spcPts val="700"/>
              </a:spcAft>
              <a:buSzPts val="1050"/>
              <a:buChar char="●"/>
            </a:pPr>
            <a:r>
              <a:rPr lang="en"/>
              <a:t>We decided to use the latest start date 2015.</a:t>
            </a:r>
          </a:p>
          <a:p>
            <a:pPr indent="-295275" lvl="0" marL="457200" rtl="0">
              <a:lnSpc>
                <a:spcPct val="115000"/>
              </a:lnSpc>
              <a:spcBef>
                <a:spcPts val="1100"/>
              </a:spcBef>
              <a:spcAft>
                <a:spcPts val="700"/>
              </a:spcAft>
              <a:buSzPts val="1050"/>
              <a:buChar char="●"/>
            </a:pPr>
            <a:r>
              <a:rPr lang="en"/>
              <a:t>Miss the downturn (crash in 2008)</a:t>
            </a:r>
          </a:p>
        </p:txBody>
      </p:sp>
      <p:pic>
        <p:nvPicPr>
          <p:cNvPr descr="Screen Shot 2017-11-12 at 12.06.58 PM.png" id="115" name="Shape 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45325" y="440250"/>
            <a:ext cx="2246275" cy="4285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1B0583"/>
        </a:soli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/>
          <p:nvPr/>
        </p:nvSpPr>
        <p:spPr>
          <a:xfrm>
            <a:off x="2005400" y="234875"/>
            <a:ext cx="4944000" cy="46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1" name="Shape 121"/>
          <p:cNvSpPr txBox="1"/>
          <p:nvPr/>
        </p:nvSpPr>
        <p:spPr>
          <a:xfrm>
            <a:off x="1993175" y="186450"/>
            <a:ext cx="6940800" cy="47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 sz="1800"/>
              <a:t>Models using time-series and LSTM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indent="0" lvl="0" marL="0" rtl="0">
              <a:spcBef>
                <a:spcPts val="0"/>
              </a:spcBef>
              <a:buNone/>
            </a:pPr>
            <a:r>
              <a:rPr lang="en" sz="1100"/>
              <a:t>For each stock:</a:t>
            </a:r>
          </a:p>
          <a:p>
            <a: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Create time-series dataset and label data for the future prices of 30, 45, 60 days</a:t>
            </a:r>
          </a:p>
          <a:p>
            <a: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Train data: before the last 90 days. Test data: last 90 days</a:t>
            </a:r>
          </a:p>
          <a:p>
            <a: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LSTM: </a:t>
            </a:r>
            <a:r>
              <a:rPr lang="en" sz="1100">
                <a:solidFill>
                  <a:srgbClr val="333333"/>
                </a:solidFill>
              </a:rPr>
              <a:t>useful and successful when dealing with a time series</a:t>
            </a:r>
            <a:r>
              <a:rPr lang="en" sz="1100">
                <a:solidFill>
                  <a:srgbClr val="333333"/>
                </a:solidFill>
              </a:rPr>
              <a:t>.</a:t>
            </a:r>
          </a:p>
          <a:p>
            <a:pPr indent="-298450" lvl="1" marL="914400" rtl="0">
              <a:spcBef>
                <a:spcPts val="0"/>
              </a:spcBef>
              <a:buClr>
                <a:srgbClr val="333333"/>
              </a:buClr>
              <a:buSzPts val="1100"/>
              <a:buChar char="○"/>
            </a:pPr>
            <a:r>
              <a:rPr lang="en" sz="1100">
                <a:solidFill>
                  <a:srgbClr val="333333"/>
                </a:solidFill>
              </a:rPr>
              <a:t>Long term dependencies in the network is done by gating mechanisms</a:t>
            </a:r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Char char="○"/>
            </a:pPr>
            <a:r>
              <a:rPr lang="en" sz="1100">
                <a:solidFill>
                  <a:srgbClr val="333333"/>
                </a:solidFill>
              </a:rPr>
              <a:t>Very good at holding long term memories</a:t>
            </a:r>
          </a:p>
          <a:p>
            <a:pPr indent="-298450" lvl="0" marL="4572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Char char="●"/>
            </a:pPr>
            <a:r>
              <a:rPr lang="en" sz="1100">
                <a:solidFill>
                  <a:srgbClr val="333333"/>
                </a:solidFill>
              </a:rPr>
              <a:t>Minimize overfitting: </a:t>
            </a:r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Char char="○"/>
            </a:pPr>
            <a:r>
              <a:rPr lang="en" sz="1100">
                <a:solidFill>
                  <a:srgbClr val="333333"/>
                </a:solidFill>
              </a:rPr>
              <a:t>c</a:t>
            </a:r>
            <a:r>
              <a:rPr lang="en" sz="1100">
                <a:solidFill>
                  <a:srgbClr val="333333"/>
                </a:solidFill>
              </a:rPr>
              <a:t>ross-validation against test data</a:t>
            </a:r>
          </a:p>
          <a:p>
            <a:pPr indent="-298450" lvl="1" marL="914400" rtl="0">
              <a:spcBef>
                <a:spcPts val="0"/>
              </a:spcBef>
              <a:buClr>
                <a:srgbClr val="333333"/>
              </a:buClr>
              <a:buSzPts val="1100"/>
              <a:buChar char="○"/>
            </a:pPr>
            <a:r>
              <a:rPr lang="en" sz="1100">
                <a:solidFill>
                  <a:srgbClr val="333333"/>
                </a:solidFill>
              </a:rPr>
              <a:t>early stopping (see </a:t>
            </a:r>
            <a:r>
              <a:rPr lang="en" sz="1100" u="sng">
                <a:solidFill>
                  <a:schemeClr val="hlink"/>
                </a:solidFill>
                <a:hlinkClick r:id="rId4"/>
              </a:rPr>
              <a:t>details</a:t>
            </a:r>
            <a:r>
              <a:rPr lang="en" sz="1100">
                <a:solidFill>
                  <a:srgbClr val="333333"/>
                </a:solidFill>
              </a:rPr>
              <a:t>)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Screen Shot 2017-11-12 at 10.58.10 AM.png" id="122" name="Shape 122"/>
          <p:cNvPicPr preferRelativeResize="0"/>
          <p:nvPr/>
        </p:nvPicPr>
        <p:blipFill rotWithShape="1">
          <a:blip r:embed="rId5">
            <a:alphaModFix/>
          </a:blip>
          <a:srcRect b="-2710" l="0" r="0" t="2710"/>
          <a:stretch/>
        </p:blipFill>
        <p:spPr>
          <a:xfrm>
            <a:off x="6486550" y="2190850"/>
            <a:ext cx="2020275" cy="2774301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Shape 123"/>
          <p:cNvSpPr txBox="1"/>
          <p:nvPr/>
        </p:nvSpPr>
        <p:spPr>
          <a:xfrm>
            <a:off x="199000" y="1856900"/>
            <a:ext cx="1371600" cy="7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Models &amp; Predictions</a:t>
            </a:r>
          </a:p>
        </p:txBody>
      </p:sp>
      <p:pic>
        <p:nvPicPr>
          <p:cNvPr id="124" name="Shape 1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67025" y="2459012"/>
            <a:ext cx="3131675" cy="223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1B0583"/>
        </a:solid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/>
          <p:nvPr>
            <p:ph type="title"/>
          </p:nvPr>
        </p:nvSpPr>
        <p:spPr>
          <a:xfrm>
            <a:off x="173000" y="357800"/>
            <a:ext cx="1371600" cy="24471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800"/>
              <a:t>Models &amp; Predictions (cont’d)</a:t>
            </a:r>
          </a:p>
        </p:txBody>
      </p:sp>
      <p:sp>
        <p:nvSpPr>
          <p:cNvPr id="130" name="Shape 130"/>
          <p:cNvSpPr txBox="1"/>
          <p:nvPr/>
        </p:nvSpPr>
        <p:spPr>
          <a:xfrm>
            <a:off x="2005400" y="234875"/>
            <a:ext cx="4944000" cy="46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1" name="Shape 131"/>
          <p:cNvSpPr txBox="1"/>
          <p:nvPr/>
        </p:nvSpPr>
        <p:spPr>
          <a:xfrm>
            <a:off x="1993175" y="186450"/>
            <a:ext cx="6940800" cy="47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800"/>
              <a:t>Parameter</a:t>
            </a:r>
            <a:r>
              <a:rPr lang="en" sz="1800"/>
              <a:t> Tuning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buNone/>
            </a:pPr>
            <a:r>
              <a:rPr lang="en" sz="1200"/>
              <a:t>We pick some parameters to tune for optimal RMSE and use them in config file for modeling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lang="en" sz="1200"/>
              <a:t>Ex: The optimal number of neurons for models to predict 30-day stock prices can be different from 45 or 60-day models (see the end of this </a:t>
            </a:r>
            <a:r>
              <a:rPr lang="en" sz="1200" u="sng">
                <a:solidFill>
                  <a:schemeClr val="hlink"/>
                </a:solidFill>
                <a:hlinkClick r:id="rId3"/>
              </a:rPr>
              <a:t>notebook</a:t>
            </a:r>
            <a:r>
              <a:rPr lang="en" sz="1200"/>
              <a:t> for more details)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pic>
        <p:nvPicPr>
          <p:cNvPr id="132" name="Shape 1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30999" y="3302700"/>
            <a:ext cx="2501200" cy="154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Shape 1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24975" y="1406250"/>
            <a:ext cx="5702700" cy="1896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1B0583"/>
        </a:solidFill>
      </p:bgPr>
    </p:bg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 txBox="1"/>
          <p:nvPr>
            <p:ph type="title"/>
          </p:nvPr>
        </p:nvSpPr>
        <p:spPr>
          <a:xfrm>
            <a:off x="274375" y="0"/>
            <a:ext cx="8222100" cy="7677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Results &amp; Evaluation Criteria</a:t>
            </a:r>
          </a:p>
        </p:txBody>
      </p:sp>
      <p:sp>
        <p:nvSpPr>
          <p:cNvPr id="139" name="Shape 139"/>
          <p:cNvSpPr txBox="1"/>
          <p:nvPr>
            <p:ph idx="1" type="body"/>
          </p:nvPr>
        </p:nvSpPr>
        <p:spPr>
          <a:xfrm>
            <a:off x="248100" y="861975"/>
            <a:ext cx="8647800" cy="4088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Results:</a:t>
            </a: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solution provides recommendation with a list of 10 stocks out of S&amp;P 500 pool to users based on a combination of predicted return and the accuracy of the prediction. The solution also considered risk aversion and the expected return period.</a:t>
            </a: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Evaluation:</a:t>
            </a:r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Used RMSE (</a:t>
            </a: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root-mean-square error)</a:t>
            </a: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to measure the </a:t>
            </a:r>
            <a:r>
              <a:rPr b="1"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accuracy</a:t>
            </a: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of prediction. </a:t>
            </a: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RMSE is a frequently used measure of the differences between values predicted by a model or an estimator and the values actually observed.</a:t>
            </a:r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Leveraged SD (standard deviation) to measure the </a:t>
            </a:r>
            <a:r>
              <a:rPr b="1"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volatility </a:t>
            </a: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of stocks during this period - how much the prediction price is changed during this period</a:t>
            </a:r>
          </a:p>
          <a:p>
            <a:pPr indent="-304800" lvl="1" marL="9144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Low risk: predicted SD &lt; 33.33% quantile</a:t>
            </a:r>
          </a:p>
          <a:p>
            <a:pPr indent="-304800" lvl="1" marL="9144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Medium risk:  predicted SD is between [33.33%, 66.66%]</a:t>
            </a:r>
          </a:p>
          <a:p>
            <a:pPr indent="-304800" lvl="1" marL="9144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High risk: predicted SD &gt; 66.66%</a:t>
            </a:r>
          </a:p>
          <a:p>
            <a:pPr indent="-304800" lvl="0" marL="457200" rtl="0">
              <a:spcBef>
                <a:spcPts val="0"/>
              </a:spcBef>
              <a:buClr>
                <a:srgbClr val="000000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Used S&amp;P 500 index as the benchmark to measure the historical prediction efficiency. </a:t>
            </a:r>
          </a:p>
        </p:txBody>
      </p:sp>
      <p:grpSp>
        <p:nvGrpSpPr>
          <p:cNvPr id="140" name="Shape 140"/>
          <p:cNvGrpSpPr/>
          <p:nvPr/>
        </p:nvGrpSpPr>
        <p:grpSpPr>
          <a:xfrm>
            <a:off x="1477850" y="2147000"/>
            <a:ext cx="6404100" cy="347700"/>
            <a:chOff x="1477850" y="1994600"/>
            <a:chExt cx="6404100" cy="347700"/>
          </a:xfrm>
        </p:grpSpPr>
        <p:sp>
          <p:nvSpPr>
            <p:cNvPr id="141" name="Shape 141"/>
            <p:cNvSpPr/>
            <p:nvPr/>
          </p:nvSpPr>
          <p:spPr>
            <a:xfrm>
              <a:off x="3651050" y="1994600"/>
              <a:ext cx="4230900" cy="347700"/>
            </a:xfrm>
            <a:prstGeom prst="rightArrow">
              <a:avLst>
                <a:gd fmla="val 50000" name="adj1"/>
                <a:gd fmla="val 375057" name="adj2"/>
              </a:avLst>
            </a:prstGeom>
            <a:solidFill>
              <a:srgbClr val="6AA84F"/>
            </a:solidFill>
            <a:ln cap="flat" cmpd="sng" w="9525">
              <a:solidFill>
                <a:srgbClr val="6AA84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42" name="Shape 142"/>
            <p:cNvSpPr/>
            <p:nvPr/>
          </p:nvSpPr>
          <p:spPr>
            <a:xfrm>
              <a:off x="1477850" y="2081675"/>
              <a:ext cx="2724000" cy="174000"/>
            </a:xfrm>
            <a:prstGeom prst="rect">
              <a:avLst/>
            </a:prstGeom>
            <a:solidFill>
              <a:srgbClr val="FF0000"/>
            </a:solidFill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143" name="Shape 143"/>
          <p:cNvSpPr txBox="1"/>
          <p:nvPr/>
        </p:nvSpPr>
        <p:spPr>
          <a:xfrm>
            <a:off x="6490975" y="1799300"/>
            <a:ext cx="1217100" cy="3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b="1" lang="en" sz="1200"/>
              <a:t>Recommend</a:t>
            </a:r>
          </a:p>
        </p:txBody>
      </p:sp>
      <p:sp>
        <p:nvSpPr>
          <p:cNvPr id="144" name="Shape 144"/>
          <p:cNvSpPr txBox="1"/>
          <p:nvPr/>
        </p:nvSpPr>
        <p:spPr>
          <a:xfrm>
            <a:off x="927275" y="2342300"/>
            <a:ext cx="1535700" cy="3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b="1" lang="en" sz="1200"/>
              <a:t>Not </a:t>
            </a:r>
            <a:r>
              <a:rPr b="1" lang="en" sz="1200"/>
              <a:t>Recommend</a:t>
            </a:r>
          </a:p>
        </p:txBody>
      </p:sp>
      <p:sp>
        <p:nvSpPr>
          <p:cNvPr id="145" name="Shape 145"/>
          <p:cNvSpPr/>
          <p:nvPr/>
        </p:nvSpPr>
        <p:spPr>
          <a:xfrm>
            <a:off x="2588875" y="2023600"/>
            <a:ext cx="3593100" cy="87000"/>
          </a:xfrm>
          <a:prstGeom prst="rightArrow">
            <a:avLst>
              <a:gd fmla="val 50000" name="adj1"/>
              <a:gd fmla="val 566091" name="adj2"/>
            </a:avLst>
          </a:prstGeom>
          <a:solidFill>
            <a:schemeClr val="lt2"/>
          </a:solidFill>
          <a:ln cap="flat" cmpd="sng" w="9525">
            <a:solidFill>
              <a:srgbClr val="EFEFE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6" name="Shape 146"/>
          <p:cNvSpPr txBox="1"/>
          <p:nvPr/>
        </p:nvSpPr>
        <p:spPr>
          <a:xfrm>
            <a:off x="3426850" y="1675900"/>
            <a:ext cx="1760100" cy="3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b="1" lang="en" sz="1200"/>
              <a:t>Predicted Return</a:t>
            </a:r>
          </a:p>
        </p:txBody>
      </p:sp>
      <p:sp>
        <p:nvSpPr>
          <p:cNvPr id="147" name="Shape 147"/>
          <p:cNvSpPr/>
          <p:nvPr/>
        </p:nvSpPr>
        <p:spPr>
          <a:xfrm rot="10800000">
            <a:off x="2436475" y="2784525"/>
            <a:ext cx="3593100" cy="87000"/>
          </a:xfrm>
          <a:prstGeom prst="rightArrow">
            <a:avLst>
              <a:gd fmla="val 50000" name="adj1"/>
              <a:gd fmla="val 566091" name="adj2"/>
            </a:avLst>
          </a:prstGeom>
          <a:solidFill>
            <a:schemeClr val="lt2"/>
          </a:solidFill>
          <a:ln cap="flat" cmpd="sng" w="9525">
            <a:solidFill>
              <a:srgbClr val="EFEFE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8" name="Shape 148"/>
          <p:cNvSpPr txBox="1"/>
          <p:nvPr/>
        </p:nvSpPr>
        <p:spPr>
          <a:xfrm>
            <a:off x="3505375" y="2494700"/>
            <a:ext cx="1760100" cy="3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b="1" lang="en" sz="1200"/>
              <a:t>RMSE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1B0583"/>
        </a:solid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/>
          <p:nvPr>
            <p:ph type="title"/>
          </p:nvPr>
        </p:nvSpPr>
        <p:spPr>
          <a:xfrm>
            <a:off x="274375" y="0"/>
            <a:ext cx="8222100" cy="7677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User Interface Architecture</a:t>
            </a:r>
          </a:p>
        </p:txBody>
      </p:sp>
      <p:sp>
        <p:nvSpPr>
          <p:cNvPr id="154" name="Shape 154"/>
          <p:cNvSpPr txBox="1"/>
          <p:nvPr>
            <p:ph idx="1" type="body"/>
          </p:nvPr>
        </p:nvSpPr>
        <p:spPr>
          <a:xfrm>
            <a:off x="572525" y="1054075"/>
            <a:ext cx="8368200" cy="33189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Interactive application to allow users to input risk and timeframe preferences</a:t>
            </a: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Flask served over a gunicorn webserver </a:t>
            </a: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connection to Python-based backend model</a:t>
            </a:r>
          </a:p>
          <a:p>
            <a:pPr indent="-317500" lvl="1" marL="914400" rtl="0">
              <a:spcBef>
                <a:spcPts val="0"/>
              </a:spcBef>
              <a:buClr>
                <a:srgbClr val="000000"/>
              </a:buClr>
              <a:buSzPts val="1400"/>
              <a:buFont typeface="Arial"/>
              <a:buChar char="○"/>
            </a:pP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Dynamic HTML pages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